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7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3.xml" ContentType="application/vnd.openxmlformats-officedocument.presentationml.tags+xml"/>
  <Override PartName="/ppt/notesSlides/notesSlide23.xml" ContentType="application/vnd.openxmlformats-officedocument.presentationml.notesSlide+xml"/>
  <Override PartName="/ppt/tags/tag44.xml" ContentType="application/vnd.openxmlformats-officedocument.presentationml.tags+xml"/>
  <Override PartName="/ppt/notesSlides/notesSlide24.xml" ContentType="application/vnd.openxmlformats-officedocument.presentationml.notesSlide+xml"/>
  <Override PartName="/ppt/tags/tag45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455" r:id="rId2"/>
    <p:sldId id="626" r:id="rId3"/>
    <p:sldId id="624" r:id="rId4"/>
    <p:sldId id="628" r:id="rId5"/>
    <p:sldId id="625" r:id="rId6"/>
    <p:sldId id="627" r:id="rId7"/>
    <p:sldId id="629" r:id="rId8"/>
    <p:sldId id="630" r:id="rId9"/>
    <p:sldId id="631" r:id="rId10"/>
    <p:sldId id="632" r:id="rId11"/>
    <p:sldId id="577" r:id="rId12"/>
    <p:sldId id="606" r:id="rId13"/>
    <p:sldId id="608" r:id="rId14"/>
    <p:sldId id="633" r:id="rId15"/>
    <p:sldId id="634" r:id="rId16"/>
    <p:sldId id="609" r:id="rId17"/>
    <p:sldId id="636" r:id="rId18"/>
    <p:sldId id="635" r:id="rId19"/>
    <p:sldId id="597" r:id="rId20"/>
    <p:sldId id="637" r:id="rId21"/>
    <p:sldId id="638" r:id="rId22"/>
    <p:sldId id="613" r:id="rId23"/>
    <p:sldId id="614" r:id="rId24"/>
    <p:sldId id="616" r:id="rId25"/>
    <p:sldId id="610" r:id="rId26"/>
    <p:sldId id="620" r:id="rId27"/>
    <p:sldId id="639" r:id="rId28"/>
    <p:sldId id="621" r:id="rId29"/>
    <p:sldId id="640" r:id="rId30"/>
  </p:sldIdLst>
  <p:sldSz cx="9906000" cy="6858000" type="A4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34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2024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36">
          <p15:clr>
            <a:srgbClr val="A4A3A4"/>
          </p15:clr>
        </p15:guide>
        <p15:guide id="6" pos="6114">
          <p15:clr>
            <a:srgbClr val="A4A3A4"/>
          </p15:clr>
        </p15:guide>
        <p15:guide id="7" pos="126">
          <p15:clr>
            <a:srgbClr val="A4A3A4"/>
          </p15:clr>
        </p15:guide>
        <p15:guide id="8" pos="3120">
          <p15:clr>
            <a:srgbClr val="A4A3A4"/>
          </p15:clr>
        </p15:guide>
        <p15:guide id="9" pos="3029">
          <p15:clr>
            <a:srgbClr val="A4A3A4"/>
          </p15:clr>
        </p15:guide>
        <p15:guide id="10" pos="3211">
          <p15:clr>
            <a:srgbClr val="A4A3A4"/>
          </p15:clr>
        </p15:guide>
        <p15:guide id="11" pos="1578">
          <p15:clr>
            <a:srgbClr val="A4A3A4"/>
          </p15:clr>
        </p15:guide>
        <p15:guide id="12" pos="4390">
          <p15:clr>
            <a:srgbClr val="A4A3A4"/>
          </p15:clr>
        </p15:guide>
        <p15:guide id="13" orient="horz" pos="1570">
          <p15:clr>
            <a:srgbClr val="A4A3A4"/>
          </p15:clr>
        </p15:guide>
        <p15:guide id="14" orient="horz" pos="1979">
          <p15:clr>
            <a:srgbClr val="A4A3A4"/>
          </p15:clr>
        </p15:guide>
        <p15:guide id="15" orient="horz" pos="709">
          <p15:clr>
            <a:srgbClr val="A4A3A4"/>
          </p15:clr>
        </p15:guide>
        <p15:guide id="16" orient="horz" pos="3430">
          <p15:clr>
            <a:srgbClr val="A4A3A4"/>
          </p15:clr>
        </p15:guide>
        <p15:guide id="17" orient="horz">
          <p15:clr>
            <a:srgbClr val="A4A3A4"/>
          </p15:clr>
        </p15:guide>
        <p15:guide id="18" orient="horz" pos="2115">
          <p15:clr>
            <a:srgbClr val="A4A3A4"/>
          </p15:clr>
        </p15:guide>
        <p15:guide id="19" orient="horz" pos="1026">
          <p15:clr>
            <a:srgbClr val="A4A3A4"/>
          </p15:clr>
        </p15:guide>
        <p15:guide id="20" orient="horz" pos="1842">
          <p15:clr>
            <a:srgbClr val="A4A3A4"/>
          </p15:clr>
        </p15:guide>
        <p15:guide id="21" orient="horz" pos="2160" userDrawn="1">
          <p15:clr>
            <a:srgbClr val="A4A3A4"/>
          </p15:clr>
        </p15:guide>
        <p15:guide id="22" orient="horz" pos="3793" userDrawn="1">
          <p15:clr>
            <a:srgbClr val="A4A3A4"/>
          </p15:clr>
        </p15:guide>
        <p15:guide id="23" orient="horz" pos="527">
          <p15:clr>
            <a:srgbClr val="A4A3A4"/>
          </p15:clr>
        </p15:guide>
        <p15:guide id="24" orient="horz" pos="28">
          <p15:clr>
            <a:srgbClr val="A4A3A4"/>
          </p15:clr>
        </p15:guide>
        <p15:guide id="25" pos="4662">
          <p15:clr>
            <a:srgbClr val="A4A3A4"/>
          </p15:clr>
        </p15:guide>
        <p15:guide id="26" pos="4345">
          <p15:clr>
            <a:srgbClr val="A4A3A4"/>
          </p15:clr>
        </p15:guide>
        <p15:guide id="27" pos="1124">
          <p15:clr>
            <a:srgbClr val="A4A3A4"/>
          </p15:clr>
        </p15:guide>
        <p15:guide id="28" pos="6023">
          <p15:clr>
            <a:srgbClr val="A4A3A4"/>
          </p15:clr>
        </p15:guide>
        <p15:guide id="29" pos="5161">
          <p15:clr>
            <a:srgbClr val="A4A3A4"/>
          </p15:clr>
        </p15:guide>
        <p15:guide id="30" pos="217">
          <p15:clr>
            <a:srgbClr val="A4A3A4"/>
          </p15:clr>
        </p15:guide>
        <p15:guide id="31" pos="1170" userDrawn="1">
          <p15:clr>
            <a:srgbClr val="A4A3A4"/>
          </p15:clr>
        </p15:guide>
        <p15:guide id="32" pos="2621">
          <p15:clr>
            <a:srgbClr val="A4A3A4"/>
          </p15:clr>
        </p15:guide>
        <p15:guide id="33" orient="horz" pos="3203">
          <p15:clr>
            <a:srgbClr val="A4A3A4"/>
          </p15:clr>
        </p15:guide>
        <p15:guide id="34" orient="horz" pos="3475">
          <p15:clr>
            <a:srgbClr val="A4A3A4"/>
          </p15:clr>
        </p15:guide>
        <p15:guide id="35" orient="horz" pos="2478" userDrawn="1">
          <p15:clr>
            <a:srgbClr val="A4A3A4"/>
          </p15:clr>
        </p15:guide>
        <p15:guide id="36" pos="4027">
          <p15:clr>
            <a:srgbClr val="A4A3A4"/>
          </p15:clr>
        </p15:guide>
        <p15:guide id="37" pos="943">
          <p15:clr>
            <a:srgbClr val="A4A3A4"/>
          </p15:clr>
        </p15:guide>
        <p15:guide id="38" pos="5569">
          <p15:clr>
            <a:srgbClr val="A4A3A4"/>
          </p15:clr>
        </p15:guide>
        <p15:guide id="39" pos="2213">
          <p15:clr>
            <a:srgbClr val="A4A3A4"/>
          </p15:clr>
        </p15:guide>
        <p15:guide id="40" pos="1623">
          <p15:clr>
            <a:srgbClr val="A4A3A4"/>
          </p15:clr>
        </p15:guide>
        <p15:guide id="41" pos="671">
          <p15:clr>
            <a:srgbClr val="A4A3A4"/>
          </p15:clr>
        </p15:guide>
        <p15:guide id="42" orient="horz" pos="482">
          <p15:clr>
            <a:srgbClr val="A4A3A4"/>
          </p15:clr>
        </p15:guide>
        <p15:guide id="43" orient="horz" pos="2750">
          <p15:clr>
            <a:srgbClr val="A4A3A4"/>
          </p15:clr>
        </p15:guide>
        <p15:guide id="44" orient="horz" pos="663">
          <p15:clr>
            <a:srgbClr val="A4A3A4"/>
          </p15:clr>
        </p15:guide>
        <p15:guide id="45" pos="6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E84"/>
    <a:srgbClr val="A5C4E9"/>
    <a:srgbClr val="D9D9FF"/>
    <a:srgbClr val="93B8E5"/>
    <a:srgbClr val="BD92DE"/>
    <a:srgbClr val="9148C8"/>
    <a:srgbClr val="00004D"/>
    <a:srgbClr val="3164A9"/>
    <a:srgbClr val="002060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5" autoAdjust="0"/>
    <p:restoredTop sz="96497" autoAdjust="0"/>
  </p:normalViewPr>
  <p:slideViewPr>
    <p:cSldViewPr showGuides="1">
      <p:cViewPr>
        <p:scale>
          <a:sx n="100" d="100"/>
          <a:sy n="100" d="100"/>
        </p:scale>
        <p:origin x="-1806" y="-318"/>
      </p:cViewPr>
      <p:guideLst>
        <p:guide orient="horz" pos="1434"/>
        <p:guide orient="horz" pos="4319"/>
        <p:guide orient="horz" pos="3249"/>
        <p:guide orient="horz" pos="436"/>
        <p:guide orient="horz" pos="1570"/>
        <p:guide orient="horz" pos="1979"/>
        <p:guide orient="horz" pos="2205"/>
        <p:guide orient="horz" pos="981"/>
        <p:guide orient="horz"/>
        <p:guide orient="horz" pos="2115"/>
        <p:guide orient="horz" pos="1026"/>
        <p:guide orient="horz" pos="1842"/>
        <p:guide orient="horz" pos="2160"/>
        <p:guide orient="horz" pos="2251"/>
        <p:guide orient="horz" pos="527"/>
        <p:guide orient="horz" pos="28"/>
        <p:guide orient="horz" pos="3203"/>
        <p:guide orient="horz" pos="754"/>
        <p:guide orient="horz" pos="2478"/>
        <p:guide orient="horz" pos="482"/>
        <p:guide orient="horz" pos="2750"/>
        <p:guide orient="horz" pos="663"/>
        <p:guide pos="6114"/>
        <p:guide pos="126"/>
        <p:guide pos="3120"/>
        <p:guide pos="3029"/>
        <p:guide pos="3211"/>
        <p:guide pos="1578"/>
        <p:guide pos="988"/>
        <p:guide pos="4662"/>
        <p:guide pos="4345"/>
        <p:guide pos="1124"/>
        <p:guide pos="6023"/>
        <p:guide pos="5161"/>
        <p:guide pos="217"/>
        <p:guide pos="1170"/>
        <p:guide pos="2621"/>
        <p:guide pos="4027"/>
        <p:guide pos="943"/>
        <p:guide pos="5569"/>
        <p:guide pos="2213"/>
        <p:guide pos="1623"/>
        <p:guide pos="671"/>
        <p:guide pos="62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notesViewPr>
    <p:cSldViewPr showGuides="1">
      <p:cViewPr varScale="1">
        <p:scale>
          <a:sx n="84" d="100"/>
          <a:sy n="84" d="100"/>
        </p:scale>
        <p:origin x="-3756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6B5FB-44AC-4DBF-BA29-6B479E04A06A}" type="datetimeFigureOut">
              <a:rPr lang="es-CO" smtClean="0"/>
              <a:t>03/12/2015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8BFFB-540A-4126-9BB9-81AFF09A55A9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0194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8B6017D6-185C-4AE0-A2B7-736BFE32AB57}" type="datetimeFigureOut">
              <a:rPr lang="es-ES" smtClean="0"/>
              <a:pPr/>
              <a:t>03/12/2015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FE0ACB6A-A599-42A7-BE12-CC40162B30D9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262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9908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5070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5070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5070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3829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3829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3829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5091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730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8445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8873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63212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79097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7909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79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84250" y="698500"/>
            <a:ext cx="5033963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4D0EF2-BC35-4A09-882C-B56EA3D0291F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560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5" y="261938"/>
            <a:ext cx="8378825" cy="4572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55594" y="261939"/>
            <a:ext cx="2094706" cy="55403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5" y="261939"/>
            <a:ext cx="6119019" cy="55403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5" y="261938"/>
            <a:ext cx="8378825" cy="4572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>
          <a:xfrm>
            <a:off x="3492500" y="6423031"/>
            <a:ext cx="37973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268288" y="6423025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Pag. </a:t>
            </a:r>
            <a:fld id="{F8182B8A-D85B-48B7-8F66-194A1B90A5F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96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5" y="261938"/>
            <a:ext cx="8378825" cy="4572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069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5" y="261938"/>
            <a:ext cx="8378825" cy="4572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5" y="261938"/>
            <a:ext cx="8378825" cy="4572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6" y="849313"/>
            <a:ext cx="3498056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34632" y="849313"/>
            <a:ext cx="3498056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5" y="261938"/>
            <a:ext cx="8378825" cy="4572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vert="horz" wrap="square" lIns="35990" tIns="0" rIns="35990" bIns="3599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/>
          <p:nvPr userDrawn="1"/>
        </p:nvSpPr>
        <p:spPr>
          <a:xfrm>
            <a:off x="127886" y="564277"/>
            <a:ext cx="9648821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>
            <a:solidFill>
              <a:srgbClr val="264E84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b="0" i="0" u="none" strike="noStrike" kern="1200" cap="none" spc="0" baseline="-2500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1 Marcador de número de diapositiva"/>
          <p:cNvSpPr txBox="1"/>
          <p:nvPr userDrawn="1"/>
        </p:nvSpPr>
        <p:spPr>
          <a:xfrm>
            <a:off x="124650" y="6495566"/>
            <a:ext cx="710757" cy="2176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6798" rIns="90004" bIns="46798" anchor="ctr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34" charset="0"/>
                <a:cs typeface="Arial" pitchFamily="34" charset="0"/>
              </a:rPr>
              <a:t>Página </a:t>
            </a:r>
            <a:fld id="{5F67F650-281F-4FB5-B68E-81BA3D698219}" type="slidenum">
              <a:rPr sz="800">
                <a:latin typeface="Arial" pitchFamily="34" charset="0"/>
                <a:cs typeface="Arial" pitchFamily="34" charset="0"/>
              </a:rPr>
              <a:t>‹#›</a:t>
            </a:fld>
            <a:endParaRPr lang="es-ES" sz="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7"/>
          <p:cNvSpPr/>
          <p:nvPr userDrawn="1"/>
        </p:nvSpPr>
        <p:spPr>
          <a:xfrm>
            <a:off x="128464" y="6509714"/>
            <a:ext cx="9648821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>
            <a:solidFill>
              <a:srgbClr val="264E84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b="0" i="0" u="none" strike="noStrike" kern="1200" cap="none" spc="0" baseline="-25000" dirty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12" r:id="rId14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50000"/>
        </a:spcBef>
        <a:spcAft>
          <a:spcPct val="50000"/>
        </a:spcAft>
        <a:buClr>
          <a:schemeClr val="tx1"/>
        </a:buClr>
        <a:buSzPct val="105000"/>
        <a:buFont typeface="Times New Roman" pitchFamily="18" charset="0"/>
        <a:buChar char="•"/>
        <a:defRPr sz="1200">
          <a:solidFill>
            <a:srgbClr val="003366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0"/>
        </a:spcBef>
        <a:spcAft>
          <a:spcPct val="50000"/>
        </a:spcAft>
        <a:buClr>
          <a:schemeClr val="tx1"/>
        </a:buClr>
        <a:buSzPct val="110000"/>
        <a:buFont typeface="Arial" pitchFamily="34" charset="0"/>
        <a:buChar char="►"/>
        <a:defRPr sz="1400">
          <a:solidFill>
            <a:schemeClr val="tx1"/>
          </a:solidFill>
          <a:latin typeface="Arial" charset="0"/>
        </a:defRPr>
      </a:lvl2pPr>
      <a:lvl3pPr marL="952500" indent="-1905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400">
          <a:solidFill>
            <a:schemeClr val="tx1"/>
          </a:solidFill>
          <a:latin typeface="Arial" charset="0"/>
        </a:defRPr>
      </a:lvl3pPr>
      <a:lvl4pPr marL="2036763" indent="-227013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j-lt"/>
        </a:defRPr>
      </a:lvl4pPr>
      <a:lvl5pPr marL="245745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</a:defRPr>
      </a:lvl5pPr>
      <a:lvl6pPr marL="291465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</a:defRPr>
      </a:lvl6pPr>
      <a:lvl7pPr marL="337185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</a:defRPr>
      </a:lvl7pPr>
      <a:lvl8pPr marL="382905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</a:defRPr>
      </a:lvl8pPr>
      <a:lvl9pPr marL="428625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Rectángulo"/>
          <p:cNvSpPr/>
          <p:nvPr/>
        </p:nvSpPr>
        <p:spPr>
          <a:xfrm>
            <a:off x="0" y="0"/>
            <a:ext cx="9905996" cy="7647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4" tIns="46798" rIns="90004" bIns="46798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Text Box 29"/>
          <p:cNvSpPr txBox="1"/>
          <p:nvPr/>
        </p:nvSpPr>
        <p:spPr>
          <a:xfrm>
            <a:off x="344491" y="764712"/>
            <a:ext cx="9215999" cy="71999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vert="horz" wrap="square" lIns="93597" tIns="93597" rIns="93597" bIns="93597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1 Rectángulo"/>
          <p:cNvSpPr/>
          <p:nvPr/>
        </p:nvSpPr>
        <p:spPr>
          <a:xfrm>
            <a:off x="27880" y="6276944"/>
            <a:ext cx="9849541" cy="571536"/>
          </a:xfrm>
          <a:prstGeom prst="rect">
            <a:avLst/>
          </a:prstGeom>
          <a:solidFill>
            <a:srgbClr val="FFFFFF"/>
          </a:solidFill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19125" y="3200400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algn="r">
              <a:lnSpc>
                <a:spcPct val="100000"/>
              </a:lnSpc>
              <a:defRPr/>
            </a:pPr>
            <a:r>
              <a:rPr lang="es-CO" sz="2800" kern="0" dirty="0" smtClean="0">
                <a:latin typeface="Arial"/>
              </a:rPr>
              <a:t>Incentivos fundamentales que contribuyan a incrementar la cobertura, el desarrollo y la sostenibilidad del sector de distribución</a:t>
            </a:r>
          </a:p>
          <a:p>
            <a:pPr algn="r">
              <a:lnSpc>
                <a:spcPct val="100000"/>
              </a:lnSpc>
              <a:defRPr/>
            </a:pPr>
            <a:endParaRPr lang="es-CO" sz="2800" kern="0" dirty="0">
              <a:latin typeface="Arial"/>
            </a:endParaRPr>
          </a:p>
          <a:p>
            <a:pPr algn="r">
              <a:lnSpc>
                <a:spcPct val="100000"/>
              </a:lnSpc>
              <a:defRPr/>
            </a:pPr>
            <a:endParaRPr lang="es-CO" sz="2800" kern="0" dirty="0" smtClean="0">
              <a:latin typeface="Arial"/>
            </a:endParaRPr>
          </a:p>
          <a:p>
            <a:pPr algn="r">
              <a:lnSpc>
                <a:spcPct val="100000"/>
              </a:lnSpc>
              <a:defRPr/>
            </a:pPr>
            <a:r>
              <a:rPr lang="es-CO" sz="2800" kern="0" dirty="0" smtClean="0">
                <a:latin typeface="Arial"/>
              </a:rPr>
              <a:t>Lucas Marulanda</a:t>
            </a:r>
            <a:endParaRPr lang="es-CO" sz="28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5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¿Cómo atraer inversión al sector?: WACC real = WACC regulatorio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CAPEX: </a:t>
            </a:r>
            <a:r>
              <a:rPr lang="es-ES" sz="1600" dirty="0"/>
              <a:t>¿Reconocimiento del 100% de los costos incurridos?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OPEX: </a:t>
            </a:r>
            <a:r>
              <a:rPr lang="es-ES" sz="1600" dirty="0"/>
              <a:t>Límites, </a:t>
            </a:r>
            <a:r>
              <a:rPr lang="es-ES" sz="1600" dirty="0" smtClean="0"/>
              <a:t>impuestos reconocidos</a:t>
            </a:r>
            <a:endParaRPr lang="es-ES" sz="1600" dirty="0"/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Período </a:t>
            </a:r>
            <a:r>
              <a:rPr lang="es-ES" sz="1600" dirty="0"/>
              <a:t>de </a:t>
            </a:r>
            <a:r>
              <a:rPr lang="es-ES" sz="1600" dirty="0" smtClean="0"/>
              <a:t>recuperación de la inversión</a:t>
            </a:r>
            <a:endParaRPr lang="es-ES" sz="1600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Período más largos que las opciones de financiación disponibles</a:t>
            </a:r>
            <a:endParaRPr lang="es-ES" sz="1600" dirty="0"/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WACC</a:t>
            </a:r>
            <a:r>
              <a:rPr lang="es-ES" sz="1600" dirty="0"/>
              <a:t>: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Estructura constante de capital: Sobrestimada normalmente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EV= 8x EBITDA y supuesto de 50-50, lleva a apalancamiento de 4x </a:t>
            </a:r>
            <a:r>
              <a:rPr lang="es-ES" sz="1600" dirty="0" smtClean="0"/>
              <a:t>EBITDA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Costo </a:t>
            </a:r>
            <a:r>
              <a:rPr lang="es-ES" sz="1600" dirty="0"/>
              <a:t>de deuda </a:t>
            </a:r>
            <a:endParaRPr lang="es-ES" sz="1600" dirty="0" smtClean="0"/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Spread </a:t>
            </a:r>
            <a:r>
              <a:rPr lang="es-ES" sz="1600" dirty="0"/>
              <a:t>de los bonos de </a:t>
            </a:r>
            <a:r>
              <a:rPr lang="es-ES" sz="1600" dirty="0" err="1" smtClean="0"/>
              <a:t>Chigorodo</a:t>
            </a:r>
            <a:endParaRPr lang="es-ES" sz="1600" dirty="0" smtClean="0"/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Diversidad de empresas en términos de tamaño y dueño</a:t>
            </a:r>
            <a:endParaRPr lang="es-ES" sz="1600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Costo </a:t>
            </a:r>
            <a:r>
              <a:rPr lang="es-ES" sz="1600" dirty="0"/>
              <a:t>de </a:t>
            </a:r>
            <a:r>
              <a:rPr lang="es-ES" sz="1600" dirty="0" err="1"/>
              <a:t>equity</a:t>
            </a:r>
            <a:r>
              <a:rPr lang="es-ES" sz="1600" dirty="0"/>
              <a:t> </a:t>
            </a:r>
            <a:endParaRPr lang="es-ES" sz="1600" dirty="0" smtClean="0"/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Bendito CAPM</a:t>
            </a:r>
          </a:p>
          <a:p>
            <a:pPr marL="1657350" lvl="3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Todo el mundo paga, pérdidas son reconocidas, </a:t>
            </a:r>
            <a:r>
              <a:rPr lang="es-ES" sz="1600" dirty="0" err="1" smtClean="0"/>
              <a:t>etc</a:t>
            </a:r>
            <a:endParaRPr lang="es-ES" sz="1600" dirty="0" smtClean="0"/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¿</a:t>
            </a:r>
            <a:r>
              <a:rPr lang="es-ES" sz="1600" dirty="0"/>
              <a:t>En cuánto realmente se venden las compañías?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770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Resolución 179 - Dos aspectos fundamentales:</a:t>
            </a:r>
            <a:endParaRPr lang="es-ES" kern="0" dirty="0">
              <a:latin typeface="Arial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72479" y="1939812"/>
            <a:ext cx="9433496" cy="792088"/>
            <a:chOff x="272479" y="1988840"/>
            <a:chExt cx="9433496" cy="792088"/>
          </a:xfrm>
        </p:grpSpPr>
        <p:sp>
          <p:nvSpPr>
            <p:cNvPr id="2" name="Rectángulo 1"/>
            <p:cNvSpPr/>
            <p:nvPr/>
          </p:nvSpPr>
          <p:spPr>
            <a:xfrm>
              <a:off x="272479" y="1988840"/>
              <a:ext cx="1132657" cy="7920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00" b="1" dirty="0" smtClean="0"/>
                <a:t>1</a:t>
              </a:r>
              <a:endParaRPr lang="es-CO" sz="2800" b="1" dirty="0"/>
            </a:p>
          </p:txBody>
        </p:sp>
        <p:sp>
          <p:nvSpPr>
            <p:cNvPr id="8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1848992" y="1988840"/>
              <a:ext cx="7856983" cy="79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Si la </a:t>
              </a:r>
              <a:r>
                <a:rPr lang="es-CO" sz="1600" dirty="0"/>
                <a:t>Resolución </a:t>
              </a:r>
              <a:r>
                <a:rPr lang="es-CO" sz="1600" dirty="0" smtClean="0"/>
                <a:t>efectivamente remunera la </a:t>
              </a:r>
              <a:r>
                <a:rPr lang="es-CO" sz="1600" dirty="0"/>
                <a:t>base de activos </a:t>
              </a:r>
              <a:r>
                <a:rPr lang="es-CO" sz="1600" dirty="0" smtClean="0"/>
                <a:t>reconocida</a:t>
              </a:r>
            </a:p>
          </p:txBody>
        </p:sp>
        <p:sp>
          <p:nvSpPr>
            <p:cNvPr id="3" name="Triángulo isósceles 2"/>
            <p:cNvSpPr/>
            <p:nvPr/>
          </p:nvSpPr>
          <p:spPr>
            <a:xfrm rot="5400000">
              <a:off x="1303028" y="2271370"/>
              <a:ext cx="648072" cy="227028"/>
            </a:xfrm>
            <a:prstGeom prst="triangle">
              <a:avLst/>
            </a:prstGeom>
            <a:solidFill>
              <a:srgbClr val="C6D9F1"/>
            </a:solidFill>
            <a:ln w="9525" algn="ctr">
              <a:noFill/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277059" y="3145209"/>
            <a:ext cx="9433496" cy="792088"/>
            <a:chOff x="272479" y="1988840"/>
            <a:chExt cx="9433496" cy="792088"/>
          </a:xfrm>
        </p:grpSpPr>
        <p:sp>
          <p:nvSpPr>
            <p:cNvPr id="15" name="Rectángulo 14"/>
            <p:cNvSpPr/>
            <p:nvPr/>
          </p:nvSpPr>
          <p:spPr>
            <a:xfrm>
              <a:off x="272479" y="1988840"/>
              <a:ext cx="1132657" cy="7920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00" b="1" dirty="0" smtClean="0"/>
                <a:t>2</a:t>
              </a:r>
              <a:endParaRPr lang="es-CO" sz="2800" b="1" dirty="0"/>
            </a:p>
          </p:txBody>
        </p:sp>
        <p:sp>
          <p:nvSpPr>
            <p:cNvPr id="17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1848992" y="1988840"/>
              <a:ext cx="7856983" cy="79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/>
                <a:t>Si provee los incentivos </a:t>
              </a:r>
              <a:r>
                <a:rPr lang="es-CO" sz="1600" dirty="0" smtClean="0"/>
                <a:t>necesarios para </a:t>
              </a:r>
              <a:r>
                <a:rPr lang="es-CO" sz="1600" dirty="0"/>
                <a:t>que se realicen las inversiones </a:t>
              </a:r>
              <a:r>
                <a:rPr lang="es-CO" sz="1600" dirty="0" smtClean="0"/>
                <a:t>esperadas</a:t>
              </a:r>
              <a:endParaRPr lang="es-CO" sz="1600" dirty="0"/>
            </a:p>
          </p:txBody>
        </p:sp>
        <p:sp>
          <p:nvSpPr>
            <p:cNvPr id="18" name="Triángulo isósceles 17"/>
            <p:cNvSpPr/>
            <p:nvPr/>
          </p:nvSpPr>
          <p:spPr>
            <a:xfrm rot="5400000">
              <a:off x="1303028" y="2271370"/>
              <a:ext cx="648072" cy="227028"/>
            </a:xfrm>
            <a:prstGeom prst="triangle">
              <a:avLst/>
            </a:prstGeom>
            <a:solidFill>
              <a:srgbClr val="C6D9F1"/>
            </a:solidFill>
            <a:ln w="9525" algn="ctr">
              <a:noFill/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91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200024" y="1156828"/>
            <a:ext cx="4176912" cy="43891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ctr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  <a:defRPr/>
            </a:pPr>
            <a:r>
              <a:rPr lang="es-CO" sz="1600" dirty="0" smtClean="0"/>
              <a:t>Premisa general es que al descontar el flujo de caja a </a:t>
            </a:r>
            <a:r>
              <a:rPr lang="es-CO" sz="1600" dirty="0"/>
              <a:t>una tasa que reconozca el riesgo inherente de </a:t>
            </a:r>
            <a:r>
              <a:rPr lang="es-CO" sz="1600" dirty="0" smtClean="0"/>
              <a:t>la distribución de energía en </a:t>
            </a:r>
            <a:r>
              <a:rPr lang="es-CO" sz="1600" dirty="0"/>
              <a:t>Colombia, el valor compañía </a:t>
            </a:r>
            <a:r>
              <a:rPr lang="es-CO" sz="1600" dirty="0" smtClean="0"/>
              <a:t>(</a:t>
            </a:r>
            <a:r>
              <a:rPr lang="es-CO" sz="1600" i="1" dirty="0"/>
              <a:t>enterprise value</a:t>
            </a:r>
            <a:r>
              <a:rPr lang="es-CO" sz="1600" dirty="0"/>
              <a:t>) debería dar igual </a:t>
            </a:r>
            <a:r>
              <a:rPr lang="es-CO" sz="1600" dirty="0" smtClean="0"/>
              <a:t>a la </a:t>
            </a:r>
            <a:r>
              <a:rPr lang="es-CO" sz="1600" dirty="0"/>
              <a:t>base de activos reconocida al </a:t>
            </a:r>
            <a:r>
              <a:rPr lang="es-CO" sz="1600" dirty="0" smtClean="0"/>
              <a:t>inicio del </a:t>
            </a:r>
            <a:r>
              <a:rPr lang="es-CO" sz="1600" dirty="0"/>
              <a:t>período </a:t>
            </a:r>
            <a:r>
              <a:rPr lang="es-CO" sz="1600" dirty="0" smtClean="0"/>
              <a:t>regulatorio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CO" sz="1600" dirty="0" smtClean="0"/>
              <a:t>Para efectos del análisis se </a:t>
            </a:r>
            <a:r>
              <a:rPr lang="es-CO" sz="1600" dirty="0"/>
              <a:t>asume </a:t>
            </a:r>
            <a:r>
              <a:rPr lang="es-ES" sz="1600" dirty="0"/>
              <a:t>que </a:t>
            </a:r>
            <a:r>
              <a:rPr lang="es-MX" sz="1600" dirty="0"/>
              <a:t>e</a:t>
            </a:r>
            <a:r>
              <a:rPr lang="es-MX" sz="1600" dirty="0" smtClean="0"/>
              <a:t>sta base</a:t>
            </a:r>
            <a:r>
              <a:rPr lang="es-CO" sz="1600" dirty="0" smtClean="0"/>
              <a:t> </a:t>
            </a:r>
            <a:r>
              <a:rPr lang="es-CO" sz="1600" dirty="0"/>
              <a:t>es equivalente a </a:t>
            </a:r>
            <a:r>
              <a:rPr lang="es-CO" sz="1600" b="1" dirty="0"/>
              <a:t>100</a:t>
            </a:r>
            <a:r>
              <a:rPr lang="es-CO" sz="1600" dirty="0"/>
              <a:t>, valor que </a:t>
            </a:r>
            <a:r>
              <a:rPr lang="es-CO" sz="1600" dirty="0" smtClean="0"/>
              <a:t>sirve </a:t>
            </a:r>
            <a:r>
              <a:rPr lang="es-CO" sz="1600" dirty="0"/>
              <a:t>como punto de comparación a lo largo del </a:t>
            </a:r>
            <a:r>
              <a:rPr lang="es-CO" sz="1600" dirty="0" smtClean="0"/>
              <a:t>ejercicio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Metodología de </a:t>
            </a:r>
            <a:r>
              <a:rPr lang="es-CO" kern="0" dirty="0">
                <a:latin typeface="Arial"/>
              </a:rPr>
              <a:t>análisis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5040405" y="980728"/>
            <a:ext cx="4665570" cy="3944341"/>
            <a:chOff x="5040405" y="1586338"/>
            <a:chExt cx="4665570" cy="3944341"/>
          </a:xfrm>
        </p:grpSpPr>
        <p:sp>
          <p:nvSpPr>
            <p:cNvPr id="2" name="Rectángulo 1"/>
            <p:cNvSpPr/>
            <p:nvPr/>
          </p:nvSpPr>
          <p:spPr>
            <a:xfrm>
              <a:off x="5040405" y="4805062"/>
              <a:ext cx="2206899" cy="2851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40405" y="1586338"/>
              <a:ext cx="4112438" cy="783707"/>
            </a:xfrm>
            <a:prstGeom prst="rect">
              <a:avLst/>
            </a:prstGeom>
          </p:spPr>
        </p:pic>
        <p:sp>
          <p:nvSpPr>
            <p:cNvPr id="3" name="CuadroTexto 2"/>
            <p:cNvSpPr txBox="1"/>
            <p:nvPr/>
          </p:nvSpPr>
          <p:spPr>
            <a:xfrm>
              <a:off x="7545288" y="4515016"/>
              <a:ext cx="2160687" cy="101566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00" b="1" dirty="0" smtClean="0"/>
                <a:t>Flujo proyectado a 10 años y descontado a una tasa de capital (equity), que permita reconocer el </a:t>
              </a:r>
              <a:r>
                <a:rPr lang="es-CO" sz="1000" b="1" dirty="0"/>
                <a:t>riesgo inherente de la distribución de energía en Colombia</a:t>
              </a:r>
            </a:p>
          </p:txBody>
        </p:sp>
        <p:cxnSp>
          <p:nvCxnSpPr>
            <p:cNvPr id="7" name="Conector recto de flecha 6"/>
            <p:cNvCxnSpPr/>
            <p:nvPr/>
          </p:nvCxnSpPr>
          <p:spPr>
            <a:xfrm>
              <a:off x="7247304" y="4942420"/>
              <a:ext cx="297984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405" y="1891681"/>
            <a:ext cx="2206899" cy="383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Principales supuestos</a:t>
            </a:r>
          </a:p>
        </p:txBody>
      </p:sp>
      <p:grpSp>
        <p:nvGrpSpPr>
          <p:cNvPr id="3" name="1 Grupo"/>
          <p:cNvGrpSpPr/>
          <p:nvPr/>
        </p:nvGrpSpPr>
        <p:grpSpPr>
          <a:xfrm>
            <a:off x="200025" y="934961"/>
            <a:ext cx="9505949" cy="2160240"/>
            <a:chOff x="344488" y="778421"/>
            <a:chExt cx="8931089" cy="1080000"/>
          </a:xfrm>
        </p:grpSpPr>
        <p:sp>
          <p:nvSpPr>
            <p:cNvPr id="4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 smtClean="0">
                  <a:solidFill>
                    <a:srgbClr val="FFFFFF"/>
                  </a:solidFill>
                  <a:latin typeface="Arial"/>
                </a:rPr>
                <a:t>Supuestos generales</a:t>
              </a:r>
              <a:endParaRPr lang="es-CO" sz="16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6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/>
                <a:t>Para efectos de enfocar el análisis </a:t>
              </a:r>
              <a:r>
                <a:rPr lang="es-CO" sz="1600" dirty="0" smtClean="0"/>
                <a:t>exclusivamente sobre </a:t>
              </a:r>
              <a:r>
                <a:rPr lang="es-CO" sz="1600" dirty="0"/>
                <a:t>el impacto de la </a:t>
              </a:r>
              <a:r>
                <a:rPr lang="es-CO" sz="1600" dirty="0" smtClean="0"/>
                <a:t>Resolución en </a:t>
              </a:r>
              <a:r>
                <a:rPr lang="es-CO" sz="1600" dirty="0"/>
                <a:t>la actividad de distribución, se asume que: </a:t>
              </a:r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/>
                <a:t>C</a:t>
              </a:r>
              <a:r>
                <a:rPr lang="es-CO" sz="1600" dirty="0" smtClean="0"/>
                <a:t>argos </a:t>
              </a:r>
              <a:r>
                <a:rPr lang="es-CO" sz="1600" dirty="0"/>
                <a:t>por </a:t>
              </a:r>
              <a:r>
                <a:rPr lang="es-CO" sz="1600" dirty="0" smtClean="0"/>
                <a:t>generación</a:t>
              </a:r>
              <a:r>
                <a:rPr lang="es-CO" sz="1600" dirty="0"/>
                <a:t>, </a:t>
              </a:r>
              <a:r>
                <a:rPr lang="es-CO" sz="1600" dirty="0" smtClean="0"/>
                <a:t>transporte </a:t>
              </a:r>
              <a:r>
                <a:rPr lang="es-CO" sz="1600" dirty="0"/>
                <a:t>y </a:t>
              </a:r>
              <a:r>
                <a:rPr lang="es-CO" sz="1600" dirty="0" smtClean="0"/>
                <a:t>restricciones </a:t>
              </a:r>
              <a:r>
                <a:rPr lang="es-CO" sz="1600" dirty="0"/>
                <a:t>son “</a:t>
              </a:r>
              <a:r>
                <a:rPr lang="es-CO" sz="1600" i="1" dirty="0"/>
                <a:t>pass-through</a:t>
              </a:r>
              <a:r>
                <a:rPr lang="es-CO" sz="1600" dirty="0"/>
                <a:t>” a los </a:t>
              </a:r>
              <a:r>
                <a:rPr lang="es-CO" sz="1600" dirty="0" smtClean="0"/>
                <a:t>usuarios;</a:t>
              </a:r>
              <a:endParaRPr lang="es-CO" sz="1600" dirty="0"/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/>
                <a:t>P</a:t>
              </a:r>
              <a:r>
                <a:rPr lang="es-CO" sz="1600" dirty="0" smtClean="0"/>
                <a:t>érdidas </a:t>
              </a:r>
              <a:r>
                <a:rPr lang="es-CO" sz="1600" dirty="0"/>
                <a:t>reales son iguales a las pérdidas efectivamente reconocidas por la </a:t>
              </a:r>
              <a:r>
                <a:rPr lang="es-CO" sz="1600" dirty="0" smtClean="0"/>
                <a:t>regulación; </a:t>
              </a:r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Se excluye la actividad de comercialización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37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Principales supuestos</a:t>
            </a:r>
          </a:p>
        </p:txBody>
      </p:sp>
      <p:grpSp>
        <p:nvGrpSpPr>
          <p:cNvPr id="3" name="1 Grupo"/>
          <p:cNvGrpSpPr/>
          <p:nvPr/>
        </p:nvGrpSpPr>
        <p:grpSpPr>
          <a:xfrm>
            <a:off x="200025" y="934961"/>
            <a:ext cx="9505949" cy="2160240"/>
            <a:chOff x="344488" y="778421"/>
            <a:chExt cx="8931089" cy="1080000"/>
          </a:xfrm>
        </p:grpSpPr>
        <p:sp>
          <p:nvSpPr>
            <p:cNvPr id="4" name="MASTER_ITEMObjectTitle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 smtClean="0">
                  <a:solidFill>
                    <a:srgbClr val="FFFFFF"/>
                  </a:solidFill>
                  <a:latin typeface="Arial"/>
                </a:rPr>
                <a:t>Supuestos generales</a:t>
              </a:r>
              <a:endParaRPr lang="es-CO" sz="16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6" name="MASTER_ITEMObjectTitle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/>
                <a:t>Para efectos de enfocar el análisis </a:t>
              </a:r>
              <a:r>
                <a:rPr lang="es-CO" sz="1600" dirty="0" smtClean="0"/>
                <a:t>exclusivamente sobre </a:t>
              </a:r>
              <a:r>
                <a:rPr lang="es-CO" sz="1600" dirty="0"/>
                <a:t>el impacto de la </a:t>
              </a:r>
              <a:r>
                <a:rPr lang="es-CO" sz="1600" dirty="0" smtClean="0"/>
                <a:t>Resolución en </a:t>
              </a:r>
              <a:r>
                <a:rPr lang="es-CO" sz="1600" dirty="0"/>
                <a:t>la actividad de distribución, se asume que: </a:t>
              </a:r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/>
                <a:t>C</a:t>
              </a:r>
              <a:r>
                <a:rPr lang="es-CO" sz="1600" dirty="0" smtClean="0"/>
                <a:t>argos </a:t>
              </a:r>
              <a:r>
                <a:rPr lang="es-CO" sz="1600" dirty="0"/>
                <a:t>por </a:t>
              </a:r>
              <a:r>
                <a:rPr lang="es-CO" sz="1600" dirty="0" smtClean="0"/>
                <a:t>generación</a:t>
              </a:r>
              <a:r>
                <a:rPr lang="es-CO" sz="1600" dirty="0"/>
                <a:t>, </a:t>
              </a:r>
              <a:r>
                <a:rPr lang="es-CO" sz="1600" dirty="0" smtClean="0"/>
                <a:t>transporte </a:t>
              </a:r>
              <a:r>
                <a:rPr lang="es-CO" sz="1600" dirty="0"/>
                <a:t>y </a:t>
              </a:r>
              <a:r>
                <a:rPr lang="es-CO" sz="1600" dirty="0" smtClean="0"/>
                <a:t>restricciones </a:t>
              </a:r>
              <a:r>
                <a:rPr lang="es-CO" sz="1600" dirty="0"/>
                <a:t>son “</a:t>
              </a:r>
              <a:r>
                <a:rPr lang="es-CO" sz="1600" i="1" dirty="0"/>
                <a:t>pass-through</a:t>
              </a:r>
              <a:r>
                <a:rPr lang="es-CO" sz="1600" dirty="0"/>
                <a:t>” a los </a:t>
              </a:r>
              <a:r>
                <a:rPr lang="es-CO" sz="1600" dirty="0" smtClean="0"/>
                <a:t>usuarios;</a:t>
              </a:r>
              <a:endParaRPr lang="es-CO" sz="1600" dirty="0"/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/>
                <a:t>P</a:t>
              </a:r>
              <a:r>
                <a:rPr lang="es-CO" sz="1600" dirty="0" smtClean="0"/>
                <a:t>érdidas </a:t>
              </a:r>
              <a:r>
                <a:rPr lang="es-CO" sz="1600" dirty="0"/>
                <a:t>reales son iguales a las pérdidas efectivamente reconocidas por la </a:t>
              </a:r>
              <a:r>
                <a:rPr lang="es-CO" sz="1600" dirty="0" smtClean="0"/>
                <a:t>regulación</a:t>
              </a:r>
              <a:r>
                <a:rPr lang="es-CO" sz="1600" baseline="30000" dirty="0" smtClean="0"/>
                <a:t>(</a:t>
              </a:r>
              <a:r>
                <a:rPr lang="es-CO" sz="1600" dirty="0" smtClean="0"/>
                <a:t>; </a:t>
              </a:r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Se excluye la actividad de comercialización</a:t>
              </a:r>
            </a:p>
          </p:txBody>
        </p:sp>
      </p:grpSp>
      <p:grpSp>
        <p:nvGrpSpPr>
          <p:cNvPr id="13" name="1 Grupo"/>
          <p:cNvGrpSpPr/>
          <p:nvPr/>
        </p:nvGrpSpPr>
        <p:grpSpPr>
          <a:xfrm>
            <a:off x="200025" y="3311313"/>
            <a:ext cx="9505949" cy="792000"/>
            <a:chOff x="344488" y="778421"/>
            <a:chExt cx="8931089" cy="1080000"/>
          </a:xfrm>
        </p:grpSpPr>
        <p:sp>
          <p:nvSpPr>
            <p:cNvPr id="14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 smtClean="0">
                  <a:solidFill>
                    <a:srgbClr val="FFFFFF"/>
                  </a:solidFill>
                  <a:latin typeface="Arial"/>
                </a:rPr>
                <a:t>Ingresos de distribución</a:t>
              </a:r>
              <a:endParaRPr lang="es-CO" sz="16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16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Ingresos </a:t>
              </a:r>
              <a:r>
                <a:rPr lang="es-CO" sz="1600" dirty="0"/>
                <a:t>de distribución se calcularon siguiendo la metodología propuesta por la CREG en la </a:t>
              </a:r>
              <a:r>
                <a:rPr lang="es-CO" sz="1600" dirty="0" smtClean="0"/>
                <a:t>Resolución</a:t>
              </a:r>
              <a:endParaRPr lang="es-CO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516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Principales supuestos</a:t>
            </a:r>
          </a:p>
        </p:txBody>
      </p:sp>
      <p:grpSp>
        <p:nvGrpSpPr>
          <p:cNvPr id="3" name="1 Grupo"/>
          <p:cNvGrpSpPr/>
          <p:nvPr/>
        </p:nvGrpSpPr>
        <p:grpSpPr>
          <a:xfrm>
            <a:off x="200025" y="934961"/>
            <a:ext cx="9505949" cy="2160240"/>
            <a:chOff x="344488" y="778421"/>
            <a:chExt cx="8931089" cy="1080000"/>
          </a:xfrm>
        </p:grpSpPr>
        <p:sp>
          <p:nvSpPr>
            <p:cNvPr id="4" name="MASTER_ITEMObjectTitle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 smtClean="0">
                  <a:solidFill>
                    <a:srgbClr val="FFFFFF"/>
                  </a:solidFill>
                  <a:latin typeface="Arial"/>
                </a:rPr>
                <a:t>Supuestos generales</a:t>
              </a:r>
              <a:endParaRPr lang="es-CO" sz="16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6" name="MASTER_ITEMObjectTitle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/>
                <a:t>Para efectos de enfocar el análisis </a:t>
              </a:r>
              <a:r>
                <a:rPr lang="es-CO" sz="1600" dirty="0" smtClean="0"/>
                <a:t>exclusivamente sobre </a:t>
              </a:r>
              <a:r>
                <a:rPr lang="es-CO" sz="1600" dirty="0"/>
                <a:t>el impacto de la </a:t>
              </a:r>
              <a:r>
                <a:rPr lang="es-CO" sz="1600" dirty="0" smtClean="0"/>
                <a:t>Resolución en </a:t>
              </a:r>
              <a:r>
                <a:rPr lang="es-CO" sz="1600" dirty="0"/>
                <a:t>la actividad de distribución, se asume que: </a:t>
              </a:r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/>
                <a:t>C</a:t>
              </a:r>
              <a:r>
                <a:rPr lang="es-CO" sz="1600" dirty="0" smtClean="0"/>
                <a:t>argos </a:t>
              </a:r>
              <a:r>
                <a:rPr lang="es-CO" sz="1600" dirty="0"/>
                <a:t>por </a:t>
              </a:r>
              <a:r>
                <a:rPr lang="es-CO" sz="1600" dirty="0" smtClean="0"/>
                <a:t>generación</a:t>
              </a:r>
              <a:r>
                <a:rPr lang="es-CO" sz="1600" dirty="0"/>
                <a:t>, </a:t>
              </a:r>
              <a:r>
                <a:rPr lang="es-CO" sz="1600" dirty="0" smtClean="0"/>
                <a:t>transporte </a:t>
              </a:r>
              <a:r>
                <a:rPr lang="es-CO" sz="1600" dirty="0"/>
                <a:t>y </a:t>
              </a:r>
              <a:r>
                <a:rPr lang="es-CO" sz="1600" dirty="0" smtClean="0"/>
                <a:t>restricciones </a:t>
              </a:r>
              <a:r>
                <a:rPr lang="es-CO" sz="1600" dirty="0"/>
                <a:t>son “</a:t>
              </a:r>
              <a:r>
                <a:rPr lang="es-CO" sz="1600" i="1" dirty="0"/>
                <a:t>pass-through</a:t>
              </a:r>
              <a:r>
                <a:rPr lang="es-CO" sz="1600" dirty="0"/>
                <a:t>” a los </a:t>
              </a:r>
              <a:r>
                <a:rPr lang="es-CO" sz="1600" dirty="0" smtClean="0"/>
                <a:t>usuarios;</a:t>
              </a:r>
              <a:endParaRPr lang="es-CO" sz="1600" dirty="0"/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/>
                <a:t>P</a:t>
              </a:r>
              <a:r>
                <a:rPr lang="es-CO" sz="1600" dirty="0" smtClean="0"/>
                <a:t>érdidas </a:t>
              </a:r>
              <a:r>
                <a:rPr lang="es-CO" sz="1600" dirty="0"/>
                <a:t>reales son iguales a las pérdidas efectivamente reconocidas por la </a:t>
              </a:r>
              <a:r>
                <a:rPr lang="es-CO" sz="1600" dirty="0" smtClean="0"/>
                <a:t>regulación</a:t>
              </a:r>
              <a:r>
                <a:rPr lang="es-CO" sz="1600" baseline="30000" dirty="0" smtClean="0"/>
                <a:t>(</a:t>
              </a:r>
              <a:r>
                <a:rPr lang="es-CO" sz="1600" dirty="0" smtClean="0"/>
                <a:t>; </a:t>
              </a:r>
            </a:p>
            <a:p>
              <a:pPr marL="638175" lvl="1" indent="-180975" algn="just"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Se excluye la actividad de comercialización</a:t>
              </a:r>
            </a:p>
          </p:txBody>
        </p:sp>
      </p:grpSp>
      <p:grpSp>
        <p:nvGrpSpPr>
          <p:cNvPr id="13" name="1 Grupo"/>
          <p:cNvGrpSpPr/>
          <p:nvPr/>
        </p:nvGrpSpPr>
        <p:grpSpPr>
          <a:xfrm>
            <a:off x="200025" y="3311313"/>
            <a:ext cx="9505949" cy="792000"/>
            <a:chOff x="344488" y="778421"/>
            <a:chExt cx="8931089" cy="1080000"/>
          </a:xfrm>
        </p:grpSpPr>
        <p:sp>
          <p:nvSpPr>
            <p:cNvPr id="14" name="MASTER_ITEMObjectTitle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 smtClean="0">
                  <a:solidFill>
                    <a:srgbClr val="FFFFFF"/>
                  </a:solidFill>
                  <a:latin typeface="Arial"/>
                </a:rPr>
                <a:t>Ingresos de distribución</a:t>
              </a:r>
              <a:endParaRPr lang="es-CO" sz="16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16" name="MASTER_ITEMObjectTitle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Ingresos </a:t>
              </a:r>
              <a:r>
                <a:rPr lang="es-CO" sz="1600" dirty="0"/>
                <a:t>de distribución se calcularon siguiendo la metodología propuesta por la CREG en la </a:t>
              </a:r>
              <a:r>
                <a:rPr lang="es-CO" sz="1600" dirty="0" smtClean="0"/>
                <a:t>Resolución</a:t>
              </a:r>
              <a:endParaRPr lang="es-CO" sz="1600" dirty="0"/>
            </a:p>
          </p:txBody>
        </p:sp>
      </p:grpSp>
      <p:grpSp>
        <p:nvGrpSpPr>
          <p:cNvPr id="17" name="1 Grupo"/>
          <p:cNvGrpSpPr/>
          <p:nvPr/>
        </p:nvGrpSpPr>
        <p:grpSpPr>
          <a:xfrm>
            <a:off x="200025" y="4392069"/>
            <a:ext cx="9505949" cy="1341188"/>
            <a:chOff x="344488" y="778421"/>
            <a:chExt cx="8931089" cy="1080000"/>
          </a:xfrm>
        </p:grpSpPr>
        <p:sp>
          <p:nvSpPr>
            <p:cNvPr id="18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 smtClean="0">
                  <a:solidFill>
                    <a:srgbClr val="FFFFFF"/>
                  </a:solidFill>
                  <a:latin typeface="Arial"/>
                </a:rPr>
                <a:t>AOM de distribución</a:t>
              </a:r>
              <a:endParaRPr lang="es-CO" sz="1600" b="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9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20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AOM </a:t>
              </a:r>
              <a:r>
                <a:rPr lang="es-CO" sz="1600" dirty="0"/>
                <a:t>reconocido </a:t>
              </a:r>
              <a:r>
                <a:rPr lang="es-CO" sz="1600" dirty="0" smtClean="0"/>
                <a:t>es </a:t>
              </a:r>
              <a:r>
                <a:rPr lang="es-CO" sz="1600" dirty="0"/>
                <a:t>equivalente al AOM </a:t>
              </a:r>
              <a:r>
                <a:rPr lang="es-CO" sz="1600" dirty="0" smtClean="0"/>
                <a:t>demostrado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AOM </a:t>
              </a:r>
              <a:r>
                <a:rPr lang="es-CO" sz="1600" dirty="0"/>
                <a:t>relacionado a</a:t>
              </a:r>
              <a:r>
                <a:rPr lang="es-CO" sz="1600" dirty="0" smtClean="0"/>
                <a:t> </a:t>
              </a:r>
              <a:r>
                <a:rPr lang="es-CO" sz="1600" dirty="0"/>
                <a:t>las nuevas </a:t>
              </a:r>
              <a:r>
                <a:rPr lang="es-CO" sz="1600" dirty="0" smtClean="0"/>
                <a:t>inversiones correspondiente a los </a:t>
              </a:r>
              <a:r>
                <a:rPr lang="es-CO" sz="1600" dirty="0"/>
                <a:t>porcentajes </a:t>
              </a:r>
              <a:r>
                <a:rPr lang="es-CO" sz="1600" dirty="0" smtClean="0"/>
                <a:t>definidos en la Resolución</a:t>
              </a:r>
              <a:endParaRPr lang="es-CO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516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Principales supuestos (cont.)</a:t>
            </a:r>
            <a:endParaRPr lang="es-CO" kern="0" dirty="0">
              <a:latin typeface="Arial"/>
            </a:endParaRPr>
          </a:p>
        </p:txBody>
      </p:sp>
      <p:grpSp>
        <p:nvGrpSpPr>
          <p:cNvPr id="30" name="1 Grupo"/>
          <p:cNvGrpSpPr/>
          <p:nvPr/>
        </p:nvGrpSpPr>
        <p:grpSpPr>
          <a:xfrm>
            <a:off x="200025" y="1076181"/>
            <a:ext cx="9505949" cy="1225632"/>
            <a:chOff x="344488" y="783456"/>
            <a:chExt cx="8931089" cy="1080000"/>
          </a:xfrm>
        </p:grpSpPr>
        <p:sp>
          <p:nvSpPr>
            <p:cNvPr id="31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344488" y="783456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>
                  <a:solidFill>
                    <a:srgbClr val="FFFFFF"/>
                  </a:solidFill>
                </a:rPr>
                <a:t>Inversión en activos fijos</a:t>
              </a:r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ltGray">
            <a:xfrm rot="16200000">
              <a:off x="1779941" y="1210710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33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498355" y="783456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lvl="1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Equivalente </a:t>
              </a:r>
              <a:r>
                <a:rPr lang="es-CO" sz="1600" dirty="0"/>
                <a:t>al 2.8% anual de la BRA (1.0% de inversión en reposición y 1.8% de inversión en </a:t>
              </a:r>
              <a:r>
                <a:rPr lang="es-CO" sz="1600" dirty="0" smtClean="0"/>
                <a:t>expansión), </a:t>
              </a:r>
              <a:r>
                <a:rPr lang="es-CO" sz="1600" dirty="0"/>
                <a:t>correspondiente al promedio histórico </a:t>
              </a:r>
              <a:r>
                <a:rPr lang="es-CO" sz="1600" dirty="0" smtClean="0"/>
                <a:t>durante 2009-2013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563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Principales supuestos (cont.)</a:t>
            </a:r>
            <a:endParaRPr lang="es-CO" kern="0" dirty="0">
              <a:latin typeface="Arial"/>
            </a:endParaRPr>
          </a:p>
        </p:txBody>
      </p:sp>
      <p:grpSp>
        <p:nvGrpSpPr>
          <p:cNvPr id="13" name="1 Grupo"/>
          <p:cNvGrpSpPr/>
          <p:nvPr/>
        </p:nvGrpSpPr>
        <p:grpSpPr>
          <a:xfrm>
            <a:off x="200025" y="2517837"/>
            <a:ext cx="9505949" cy="1691566"/>
            <a:chOff x="344488" y="778421"/>
            <a:chExt cx="8931089" cy="1080000"/>
          </a:xfrm>
        </p:grpSpPr>
        <p:sp>
          <p:nvSpPr>
            <p:cNvPr id="14" name="MASTER_ITEMObjectTitle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>
                  <a:solidFill>
                    <a:srgbClr val="FFFFFF"/>
                  </a:solidFill>
                </a:rPr>
                <a:t>Endeudamiento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16" name="MASTER_ITEMObjectTitle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Apalancamiento equivalente </a:t>
              </a:r>
              <a:r>
                <a:rPr lang="es-CO" sz="1600" dirty="0"/>
                <a:t>a una y media veces (1.5x) el </a:t>
              </a:r>
              <a:r>
                <a:rPr lang="es-CO" sz="1600" dirty="0" smtClean="0"/>
                <a:t>EBITDA, de acuerdo con </a:t>
              </a:r>
              <a:r>
                <a:rPr lang="es-CO" sz="1600" dirty="0"/>
                <a:t>información histórica de 12 compañías del sector para </a:t>
              </a:r>
              <a:r>
                <a:rPr lang="es-CO" sz="1600" dirty="0" smtClean="0"/>
                <a:t>2013-2014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Tasa </a:t>
              </a:r>
              <a:r>
                <a:rPr lang="es-CO" sz="1600" dirty="0"/>
                <a:t>promedio de las empresas de distribución, equivalente a DTF + 5.10</a:t>
              </a:r>
              <a:r>
                <a:rPr lang="es-CO" sz="1600" dirty="0" smtClean="0"/>
                <a:t>%</a:t>
              </a:r>
              <a:endParaRPr lang="es-CO" sz="1600" dirty="0"/>
            </a:p>
          </p:txBody>
        </p:sp>
      </p:grpSp>
      <p:grpSp>
        <p:nvGrpSpPr>
          <p:cNvPr id="30" name="1 Grupo"/>
          <p:cNvGrpSpPr/>
          <p:nvPr/>
        </p:nvGrpSpPr>
        <p:grpSpPr>
          <a:xfrm>
            <a:off x="200025" y="1076181"/>
            <a:ext cx="9505949" cy="1225632"/>
            <a:chOff x="344488" y="783456"/>
            <a:chExt cx="8931089" cy="1080000"/>
          </a:xfrm>
        </p:grpSpPr>
        <p:sp>
          <p:nvSpPr>
            <p:cNvPr id="31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344488" y="783456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>
                  <a:solidFill>
                    <a:srgbClr val="FFFFFF"/>
                  </a:solidFill>
                </a:rPr>
                <a:t>Inversión en activos fijos</a:t>
              </a:r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ltGray">
            <a:xfrm rot="16200000">
              <a:off x="1779941" y="1210710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33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498355" y="783456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lvl="1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Equivalente </a:t>
              </a:r>
              <a:r>
                <a:rPr lang="es-CO" sz="1600" dirty="0"/>
                <a:t>al 2.8% anual de la BRA (1.0% de inversión en reposición y 1.8% de inversión en </a:t>
              </a:r>
              <a:r>
                <a:rPr lang="es-CO" sz="1600" dirty="0" smtClean="0"/>
                <a:t>expansión), </a:t>
              </a:r>
              <a:r>
                <a:rPr lang="es-CO" sz="1600" dirty="0"/>
                <a:t>correspondiente al promedio histórico </a:t>
              </a:r>
              <a:r>
                <a:rPr lang="es-CO" sz="1600" dirty="0" smtClean="0"/>
                <a:t>durante 2009-2013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97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Principales supuestos (cont.)</a:t>
            </a:r>
            <a:endParaRPr lang="es-CO" kern="0" dirty="0">
              <a:latin typeface="Arial"/>
            </a:endParaRPr>
          </a:p>
        </p:txBody>
      </p:sp>
      <p:grpSp>
        <p:nvGrpSpPr>
          <p:cNvPr id="13" name="1 Grupo"/>
          <p:cNvGrpSpPr/>
          <p:nvPr/>
        </p:nvGrpSpPr>
        <p:grpSpPr>
          <a:xfrm>
            <a:off x="200025" y="2517837"/>
            <a:ext cx="9505949" cy="1691566"/>
            <a:chOff x="344488" y="778421"/>
            <a:chExt cx="8931089" cy="1080000"/>
          </a:xfrm>
        </p:grpSpPr>
        <p:sp>
          <p:nvSpPr>
            <p:cNvPr id="14" name="MASTER_ITEMObjectTitle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>
                  <a:solidFill>
                    <a:srgbClr val="FFFFFF"/>
                  </a:solidFill>
                </a:rPr>
                <a:t>Endeudamiento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16" name="MASTER_ITEMObjectTitle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Apalancamiento equivalente </a:t>
              </a:r>
              <a:r>
                <a:rPr lang="es-CO" sz="1600" dirty="0"/>
                <a:t>a una y media veces (1.5x) el </a:t>
              </a:r>
              <a:r>
                <a:rPr lang="es-CO" sz="1600" dirty="0" smtClean="0"/>
                <a:t>EBITDA, de acuerdo con </a:t>
              </a:r>
              <a:r>
                <a:rPr lang="es-CO" sz="1600" dirty="0"/>
                <a:t>información histórica de 12 compañías del sector para </a:t>
              </a:r>
              <a:r>
                <a:rPr lang="es-CO" sz="1600" dirty="0" smtClean="0"/>
                <a:t>2013-2014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Tasa </a:t>
              </a:r>
              <a:r>
                <a:rPr lang="es-CO" sz="1600" dirty="0"/>
                <a:t>promedio de las empresas de distribución, equivalente a DTF + 5.10</a:t>
              </a:r>
              <a:r>
                <a:rPr lang="es-CO" sz="1600" dirty="0" smtClean="0"/>
                <a:t>%</a:t>
              </a:r>
              <a:endParaRPr lang="es-CO" sz="1600" dirty="0"/>
            </a:p>
          </p:txBody>
        </p:sp>
      </p:grpSp>
      <p:grpSp>
        <p:nvGrpSpPr>
          <p:cNvPr id="25" name="1 Grupo"/>
          <p:cNvGrpSpPr/>
          <p:nvPr/>
        </p:nvGrpSpPr>
        <p:grpSpPr>
          <a:xfrm>
            <a:off x="200025" y="4445579"/>
            <a:ext cx="9505949" cy="1719725"/>
            <a:chOff x="344488" y="778421"/>
            <a:chExt cx="8931089" cy="1080000"/>
          </a:xfrm>
        </p:grpSpPr>
        <p:sp>
          <p:nvSpPr>
            <p:cNvPr id="26" name="MASTER_ITEMObjectTitle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ltGray">
            <a:xfrm>
              <a:off x="344488" y="778421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>
                  <a:solidFill>
                    <a:srgbClr val="FFFFFF"/>
                  </a:solidFill>
                </a:rPr>
                <a:t>Tasa de descuento de capital (</a:t>
              </a:r>
              <a:r>
                <a:rPr lang="es-CO" sz="1600" b="1" i="1" dirty="0">
                  <a:solidFill>
                    <a:srgbClr val="FFFFFF"/>
                  </a:solidFill>
                </a:rPr>
                <a:t>equity</a:t>
              </a:r>
              <a:r>
                <a:rPr lang="es-CO" sz="1600" b="1" dirty="0" smtClean="0">
                  <a:solidFill>
                    <a:srgbClr val="FFFFFF"/>
                  </a:solidFill>
                </a:rPr>
                <a:t>) en dólares corrientes y después de impuestos</a:t>
              </a:r>
              <a:endParaRPr lang="es-CO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AutoShape 10"/>
            <p:cNvSpPr>
              <a:spLocks noChangeArrowheads="1"/>
            </p:cNvSpPr>
            <p:nvPr/>
          </p:nvSpPr>
          <p:spPr bwMode="ltGray">
            <a:xfrm rot="16200000">
              <a:off x="1779940" y="1206073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28" name="MASTER_ITEMObjectTitle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ltGray">
            <a:xfrm>
              <a:off x="2498355" y="778819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/>
                <a:t>Para efectos de descontar el flujo de caja disponible al accionista, se tomó una tasa de descuento del </a:t>
              </a:r>
              <a:r>
                <a:rPr lang="es-CO" sz="1600" dirty="0" smtClean="0"/>
                <a:t>10.0</a:t>
              </a:r>
              <a:r>
                <a:rPr lang="es-CO" sz="1600" dirty="0"/>
                <a:t>% en dólares </a:t>
              </a:r>
              <a:r>
                <a:rPr lang="es-CO" sz="1600" dirty="0" smtClean="0"/>
                <a:t>corrientes, después de impuestos</a:t>
              </a:r>
            </a:p>
          </p:txBody>
        </p:sp>
      </p:grpSp>
      <p:grpSp>
        <p:nvGrpSpPr>
          <p:cNvPr id="30" name="1 Grupo"/>
          <p:cNvGrpSpPr/>
          <p:nvPr/>
        </p:nvGrpSpPr>
        <p:grpSpPr>
          <a:xfrm>
            <a:off x="200025" y="1076181"/>
            <a:ext cx="9505949" cy="1225632"/>
            <a:chOff x="344488" y="783456"/>
            <a:chExt cx="8931089" cy="1080000"/>
          </a:xfrm>
        </p:grpSpPr>
        <p:sp>
          <p:nvSpPr>
            <p:cNvPr id="31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344488" y="783456"/>
              <a:ext cx="1728192" cy="1080000"/>
            </a:xfrm>
            <a:prstGeom prst="rect">
              <a:avLst/>
            </a:prstGeom>
            <a:solidFill>
              <a:srgbClr val="224A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buFontTx/>
                <a:buNone/>
              </a:pPr>
              <a:r>
                <a:rPr lang="es-CO" sz="1600" b="1" dirty="0">
                  <a:solidFill>
                    <a:srgbClr val="FFFFFF"/>
                  </a:solidFill>
                </a:rPr>
                <a:t>Inversión en activos fijos</a:t>
              </a:r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ltGray">
            <a:xfrm rot="16200000">
              <a:off x="1779941" y="1210710"/>
              <a:ext cx="1022434" cy="224695"/>
            </a:xfrm>
            <a:prstGeom prst="flowChartMerge">
              <a:avLst/>
            </a:prstGeom>
            <a:solidFill>
              <a:srgbClr val="A5C4E9"/>
            </a:solidFill>
            <a:ln w="9525" algn="ctr">
              <a:solidFill>
                <a:srgbClr val="A5C4E9"/>
              </a:solidFill>
              <a:miter lim="800000"/>
              <a:headEnd/>
              <a:tailEnd/>
            </a:ln>
          </p:spPr>
          <p:txBody>
            <a:bodyPr vert="eaVert" lIns="45720" tIns="27432" rIns="45720" bIns="27432"/>
            <a:lstStyle/>
            <a:p>
              <a:endParaRPr lang="es-CO" sz="1600" dirty="0">
                <a:latin typeface="+mj-lt"/>
              </a:endParaRPr>
            </a:p>
          </p:txBody>
        </p:sp>
        <p:sp>
          <p:nvSpPr>
            <p:cNvPr id="33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498355" y="783456"/>
              <a:ext cx="6777222" cy="1079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2880" tIns="108000" rIns="182880" bIns="108000" anchor="ctr"/>
            <a:lstStyle/>
            <a:p>
              <a:pPr marL="180975" lvl="1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</a:pPr>
              <a:r>
                <a:rPr lang="es-CO" sz="1600" dirty="0" smtClean="0"/>
                <a:t>Equivalente </a:t>
              </a:r>
              <a:r>
                <a:rPr lang="es-CO" sz="1600" dirty="0"/>
                <a:t>al 2.8% anual de la BRA (1.0% de inversión en reposición y 1.8% de inversión en </a:t>
              </a:r>
              <a:r>
                <a:rPr lang="es-CO" sz="1600" dirty="0" smtClean="0"/>
                <a:t>expansión), </a:t>
              </a:r>
              <a:r>
                <a:rPr lang="es-CO" sz="1600" dirty="0"/>
                <a:t>correspondiente al promedio histórico </a:t>
              </a:r>
              <a:r>
                <a:rPr lang="es-CO" sz="1600" dirty="0" smtClean="0"/>
                <a:t>durante 2009-2013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97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Escenarios de proyección</a:t>
            </a:r>
            <a:endParaRPr lang="es-ES" kern="0" dirty="0">
              <a:latin typeface="Arial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96964" y="1359962"/>
            <a:ext cx="9508564" cy="1512000"/>
            <a:chOff x="196964" y="1400132"/>
            <a:chExt cx="9508564" cy="1509545"/>
          </a:xfrm>
        </p:grpSpPr>
        <p:sp>
          <p:nvSpPr>
            <p:cNvPr id="30" name="29 Rectángulo"/>
            <p:cNvSpPr/>
            <p:nvPr/>
          </p:nvSpPr>
          <p:spPr>
            <a:xfrm>
              <a:off x="196964" y="1400132"/>
              <a:ext cx="1872447" cy="1509545"/>
            </a:xfrm>
            <a:prstGeom prst="rect">
              <a:avLst/>
            </a:prstGeom>
            <a:solidFill>
              <a:srgbClr val="264E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MX" sz="1600" b="1" u="sng" dirty="0" smtClean="0">
                  <a:solidFill>
                    <a:srgbClr val="FFFFFF"/>
                  </a:solidFill>
                </a:rPr>
                <a:t>Escenario base</a:t>
              </a:r>
            </a:p>
            <a:p>
              <a:pPr algn="ctr" eaLnBrk="0" hangingPunct="0">
                <a:lnSpc>
                  <a:spcPct val="120000"/>
                </a:lnSpc>
                <a:spcAft>
                  <a:spcPts val="600"/>
                </a:spcAft>
                <a:buClr>
                  <a:srgbClr val="264E84"/>
                </a:buClr>
                <a:defRPr/>
              </a:pPr>
              <a:r>
                <a:rPr lang="es-CO" sz="1600" dirty="0" smtClean="0">
                  <a:solidFill>
                    <a:srgbClr val="FFFFFF"/>
                  </a:solidFill>
                  <a:cs typeface="Arial" pitchFamily="34" charset="0"/>
                </a:rPr>
                <a:t>Resolución “</a:t>
              </a:r>
              <a:r>
                <a:rPr lang="es-CO" sz="1600" i="1" dirty="0" smtClean="0">
                  <a:solidFill>
                    <a:srgbClr val="FFFFFF"/>
                  </a:solidFill>
                  <a:cs typeface="Arial" pitchFamily="34" charset="0"/>
                </a:rPr>
                <a:t>as-is</a:t>
              </a:r>
              <a:r>
                <a:rPr lang="es-CO" sz="1600" dirty="0" smtClean="0">
                  <a:solidFill>
                    <a:srgbClr val="FFFFFF"/>
                  </a:solidFill>
                  <a:cs typeface="Arial" pitchFamily="34" charset="0"/>
                </a:rPr>
                <a:t>”</a:t>
              </a:r>
              <a:endParaRPr lang="es-CO" sz="1600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32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2144688" y="1400132"/>
              <a:ext cx="7560840" cy="150954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27432" rIns="108000" bIns="27432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Incorpora todas </a:t>
              </a:r>
              <a:r>
                <a:rPr lang="es-CO" sz="1600" dirty="0"/>
                <a:t>las modificaciones propuestas por la CREG en la </a:t>
              </a:r>
              <a:r>
                <a:rPr lang="es-CO" sz="1600" dirty="0" smtClean="0"/>
                <a:t>Resolución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WACC del 12.2% (</a:t>
              </a:r>
              <a:r>
                <a:rPr lang="es-ES" sz="1600" dirty="0"/>
                <a:t>en pesos </a:t>
              </a:r>
              <a:r>
                <a:rPr lang="es-ES" sz="1600" dirty="0" smtClean="0"/>
                <a:t>constantes y </a:t>
              </a:r>
              <a:r>
                <a:rPr lang="es-ES" sz="1600" dirty="0"/>
                <a:t>antes de </a:t>
              </a:r>
              <a:r>
                <a:rPr lang="es-ES" sz="1600" dirty="0" smtClean="0"/>
                <a:t>impuestos)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 </a:t>
              </a:r>
              <a:r>
                <a:rPr lang="es-ES" sz="1600" dirty="0" smtClean="0"/>
                <a:t>Asume </a:t>
              </a:r>
              <a:r>
                <a:rPr lang="es-ES" sz="1600" dirty="0"/>
                <a:t>que el AOM reconocido </a:t>
              </a:r>
              <a:r>
                <a:rPr lang="es-ES" sz="1600" dirty="0" smtClean="0"/>
                <a:t>es </a:t>
              </a:r>
              <a:r>
                <a:rPr lang="es-ES" sz="1600" dirty="0"/>
                <a:t>equivalente al </a:t>
              </a:r>
              <a:r>
                <a:rPr lang="es-ES" sz="1600" dirty="0" smtClean="0"/>
                <a:t>demostrado </a:t>
              </a:r>
              <a:r>
                <a:rPr lang="es-ES" sz="1600" dirty="0"/>
                <a:t>y </a:t>
              </a:r>
              <a:r>
                <a:rPr lang="es-ES" sz="1600" dirty="0" smtClean="0"/>
                <a:t>que se remunera </a:t>
              </a:r>
              <a:r>
                <a:rPr lang="es-ES" sz="1600" dirty="0"/>
                <a:t>el 100% de </a:t>
              </a:r>
              <a:r>
                <a:rPr lang="es-ES" sz="1600" dirty="0" smtClean="0"/>
                <a:t>las nuevas inversiones</a:t>
              </a:r>
              <a:endParaRPr lang="es-CO" sz="1600" dirty="0"/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2148206" y="980728"/>
            <a:ext cx="7557317" cy="2520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MX" sz="1200" b="1" dirty="0" smtClean="0">
                <a:solidFill>
                  <a:schemeClr val="tx1"/>
                </a:solidFill>
                <a:latin typeface="+mj-lt"/>
              </a:rPr>
              <a:t>Descripción general</a:t>
            </a:r>
            <a:endParaRPr lang="es-CO" sz="12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Incentivos para inversión y sostenibilidad del sector de distribución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¿Qué quiere cualquier regulador?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Incrementar </a:t>
            </a:r>
            <a:r>
              <a:rPr lang="es-ES" sz="1600" dirty="0"/>
              <a:t>cobertura, confiabilidad y calidad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Disminuir </a:t>
            </a:r>
            <a:r>
              <a:rPr lang="es-ES" sz="1600" dirty="0"/>
              <a:t>pérdidas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Incorporar </a:t>
            </a:r>
            <a:r>
              <a:rPr lang="es-ES" sz="1600" dirty="0"/>
              <a:t>avances </a:t>
            </a:r>
            <a:r>
              <a:rPr lang="es-ES" sz="1600" dirty="0" smtClean="0"/>
              <a:t>tecnológicos	</a:t>
            </a:r>
            <a:endParaRPr lang="es-ES" sz="1600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u="sng" dirty="0" smtClean="0"/>
              <a:t>Asegurar </a:t>
            </a:r>
            <a:r>
              <a:rPr lang="es-ES" sz="1600" u="sng" dirty="0"/>
              <a:t>tarifas </a:t>
            </a:r>
            <a:r>
              <a:rPr lang="es-ES" sz="1600" u="sng" dirty="0" smtClean="0"/>
              <a:t>eficientes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</a:pPr>
            <a:endParaRPr lang="es-ES" sz="1600" dirty="0" smtClean="0"/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80163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Escenarios de proyección</a:t>
            </a:r>
            <a:endParaRPr lang="es-ES" kern="0" dirty="0">
              <a:latin typeface="Arial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96964" y="1359962"/>
            <a:ext cx="9508564" cy="1512000"/>
            <a:chOff x="196964" y="1400132"/>
            <a:chExt cx="9508564" cy="1509545"/>
          </a:xfrm>
        </p:grpSpPr>
        <p:sp>
          <p:nvSpPr>
            <p:cNvPr id="30" name="29 Rectángulo"/>
            <p:cNvSpPr/>
            <p:nvPr/>
          </p:nvSpPr>
          <p:spPr>
            <a:xfrm>
              <a:off x="196964" y="1400132"/>
              <a:ext cx="1872447" cy="1509545"/>
            </a:xfrm>
            <a:prstGeom prst="rect">
              <a:avLst/>
            </a:prstGeom>
            <a:solidFill>
              <a:srgbClr val="264E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MX" sz="1600" b="1" u="sng" dirty="0" smtClean="0">
                  <a:solidFill>
                    <a:srgbClr val="FFFFFF"/>
                  </a:solidFill>
                </a:rPr>
                <a:t>Escenario base</a:t>
              </a:r>
            </a:p>
            <a:p>
              <a:pPr algn="ctr" eaLnBrk="0" hangingPunct="0">
                <a:lnSpc>
                  <a:spcPct val="120000"/>
                </a:lnSpc>
                <a:spcAft>
                  <a:spcPts val="600"/>
                </a:spcAft>
                <a:buClr>
                  <a:srgbClr val="264E84"/>
                </a:buClr>
                <a:defRPr/>
              </a:pPr>
              <a:r>
                <a:rPr lang="es-CO" sz="1600" dirty="0" smtClean="0">
                  <a:solidFill>
                    <a:srgbClr val="FFFFFF"/>
                  </a:solidFill>
                  <a:cs typeface="Arial" pitchFamily="34" charset="0"/>
                </a:rPr>
                <a:t>Resolución “</a:t>
              </a:r>
              <a:r>
                <a:rPr lang="es-CO" sz="1600" i="1" dirty="0" smtClean="0">
                  <a:solidFill>
                    <a:srgbClr val="FFFFFF"/>
                  </a:solidFill>
                  <a:cs typeface="Arial" pitchFamily="34" charset="0"/>
                </a:rPr>
                <a:t>as-is</a:t>
              </a:r>
              <a:r>
                <a:rPr lang="es-CO" sz="1600" dirty="0" smtClean="0">
                  <a:solidFill>
                    <a:srgbClr val="FFFFFF"/>
                  </a:solidFill>
                  <a:cs typeface="Arial" pitchFamily="34" charset="0"/>
                </a:rPr>
                <a:t>”</a:t>
              </a:r>
              <a:endParaRPr lang="es-CO" sz="1600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32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144688" y="1400132"/>
              <a:ext cx="7560840" cy="150954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27432" rIns="108000" bIns="27432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Incorpora todas </a:t>
              </a:r>
              <a:r>
                <a:rPr lang="es-CO" sz="1600" dirty="0"/>
                <a:t>las modificaciones propuestas por la CREG en la </a:t>
              </a:r>
              <a:r>
                <a:rPr lang="es-CO" sz="1600" dirty="0" smtClean="0"/>
                <a:t>Resolución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WACC del 12.2% (</a:t>
              </a:r>
              <a:r>
                <a:rPr lang="es-ES" sz="1600" dirty="0"/>
                <a:t>en pesos </a:t>
              </a:r>
              <a:r>
                <a:rPr lang="es-ES" sz="1600" dirty="0" smtClean="0"/>
                <a:t>constantes y </a:t>
              </a:r>
              <a:r>
                <a:rPr lang="es-ES" sz="1600" dirty="0"/>
                <a:t>antes de </a:t>
              </a:r>
              <a:r>
                <a:rPr lang="es-ES" sz="1600" dirty="0" smtClean="0"/>
                <a:t>impuestos)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 </a:t>
              </a:r>
              <a:r>
                <a:rPr lang="es-ES" sz="1600" dirty="0" smtClean="0"/>
                <a:t>Asume </a:t>
              </a:r>
              <a:r>
                <a:rPr lang="es-ES" sz="1600" dirty="0"/>
                <a:t>que el AOM reconocido </a:t>
              </a:r>
              <a:r>
                <a:rPr lang="es-ES" sz="1600" dirty="0" smtClean="0"/>
                <a:t>es </a:t>
              </a:r>
              <a:r>
                <a:rPr lang="es-ES" sz="1600" dirty="0"/>
                <a:t>equivalente al </a:t>
              </a:r>
              <a:r>
                <a:rPr lang="es-ES" sz="1600" dirty="0" smtClean="0"/>
                <a:t>demostrado </a:t>
              </a:r>
              <a:r>
                <a:rPr lang="es-ES" sz="1600" dirty="0"/>
                <a:t>y </a:t>
              </a:r>
              <a:r>
                <a:rPr lang="es-ES" sz="1600" dirty="0" smtClean="0"/>
                <a:t>que se remunera </a:t>
              </a:r>
              <a:r>
                <a:rPr lang="es-ES" sz="1600" dirty="0"/>
                <a:t>el 100% de </a:t>
              </a:r>
              <a:r>
                <a:rPr lang="es-ES" sz="1600" dirty="0" smtClean="0"/>
                <a:t>las nuevas inversiones</a:t>
              </a:r>
              <a:endParaRPr lang="es-CO" sz="1600" dirty="0"/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96502" y="3068329"/>
            <a:ext cx="9509021" cy="1620000"/>
            <a:chOff x="196502" y="2988485"/>
            <a:chExt cx="9509021" cy="1944000"/>
          </a:xfrm>
        </p:grpSpPr>
        <p:sp>
          <p:nvSpPr>
            <p:cNvPr id="31" name="30 Rectángulo"/>
            <p:cNvSpPr/>
            <p:nvPr/>
          </p:nvSpPr>
          <p:spPr>
            <a:xfrm>
              <a:off x="196502" y="2988485"/>
              <a:ext cx="1872655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MX" sz="1600" b="1" u="sng" dirty="0" smtClean="0">
                  <a:solidFill>
                    <a:schemeClr val="tx1"/>
                  </a:solidFill>
                </a:rPr>
                <a:t>Escenario 2</a:t>
              </a:r>
            </a:p>
            <a:p>
              <a:pPr algn="ctr" eaLnBrk="0" hangingPunct="0">
                <a:lnSpc>
                  <a:spcPct val="120000"/>
                </a:lnSpc>
                <a:spcAft>
                  <a:spcPts val="600"/>
                </a:spcAft>
                <a:buClr>
                  <a:srgbClr val="264E84"/>
                </a:buClr>
                <a:defRPr/>
              </a:pPr>
              <a:r>
                <a:rPr lang="es-CO" sz="1600" dirty="0">
                  <a:solidFill>
                    <a:schemeClr val="tx1"/>
                  </a:solidFill>
                  <a:cs typeface="Arial" pitchFamily="34" charset="0"/>
                </a:rPr>
                <a:t>Modificación del factor de ajuste y eliminación de la BRAFO</a:t>
              </a:r>
              <a:endParaRPr lang="es-MX" sz="16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3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2144683" y="2988485"/>
              <a:ext cx="7560840" cy="1944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27432" rIns="108000" bIns="27432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Se elimina el concepto de la BRAFO y se realiza una modificación al factor de ajuste, considerando que:  </a:t>
              </a:r>
            </a:p>
            <a:p>
              <a:pPr marL="638175" lvl="2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Recuperación </a:t>
              </a:r>
              <a:r>
                <a:rPr lang="es-CO" sz="1600" dirty="0"/>
                <a:t>del capital (amortización) </a:t>
              </a:r>
              <a:r>
                <a:rPr lang="es-CO" sz="1600" dirty="0" smtClean="0"/>
                <a:t>no </a:t>
              </a:r>
              <a:r>
                <a:rPr lang="es-CO" sz="1600" dirty="0"/>
                <a:t>ha sido </a:t>
              </a:r>
              <a:r>
                <a:rPr lang="es-CO" sz="1600" dirty="0" smtClean="0"/>
                <a:t>lineal; y</a:t>
              </a:r>
            </a:p>
            <a:p>
              <a:pPr marL="638175" lvl="2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No debe ser aplicado a </a:t>
              </a:r>
              <a:r>
                <a:rPr lang="es-CO" sz="1600" dirty="0"/>
                <a:t>las inversiones realizadas </a:t>
              </a:r>
              <a:r>
                <a:rPr lang="es-CO" sz="1600" dirty="0" smtClean="0"/>
                <a:t>en </a:t>
              </a:r>
              <a:r>
                <a:rPr lang="es-CO" sz="1600" dirty="0"/>
                <a:t>el </a:t>
              </a:r>
              <a:r>
                <a:rPr lang="es-CO" sz="1600" dirty="0" smtClean="0"/>
                <a:t>presente periodo regulatorio, ya que no </a:t>
              </a:r>
              <a:r>
                <a:rPr lang="es-ES" sz="1600" dirty="0" smtClean="0"/>
                <a:t>están </a:t>
              </a:r>
              <a:r>
                <a:rPr lang="es-ES" sz="1600" dirty="0"/>
                <a:t>en la base de activos </a:t>
              </a:r>
              <a:r>
                <a:rPr lang="es-ES" sz="1600" dirty="0" smtClean="0"/>
                <a:t>remunerada</a:t>
              </a:r>
              <a:endParaRPr lang="es-CO" sz="1600" dirty="0"/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2148206" y="980728"/>
            <a:ext cx="7557317" cy="2520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MX" sz="1200" b="1" dirty="0" smtClean="0">
                <a:solidFill>
                  <a:schemeClr val="tx1"/>
                </a:solidFill>
                <a:latin typeface="+mj-lt"/>
              </a:rPr>
              <a:t>Descripción general</a:t>
            </a:r>
            <a:endParaRPr lang="es-CO" sz="12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Escenarios de proyección</a:t>
            </a:r>
            <a:endParaRPr lang="es-ES" kern="0" dirty="0">
              <a:latin typeface="Arial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96964" y="1359962"/>
            <a:ext cx="9508564" cy="1512000"/>
            <a:chOff x="196964" y="1400132"/>
            <a:chExt cx="9508564" cy="1509545"/>
          </a:xfrm>
        </p:grpSpPr>
        <p:sp>
          <p:nvSpPr>
            <p:cNvPr id="30" name="29 Rectángulo"/>
            <p:cNvSpPr/>
            <p:nvPr/>
          </p:nvSpPr>
          <p:spPr>
            <a:xfrm>
              <a:off x="196964" y="1400132"/>
              <a:ext cx="1872447" cy="1509545"/>
            </a:xfrm>
            <a:prstGeom prst="rect">
              <a:avLst/>
            </a:prstGeom>
            <a:solidFill>
              <a:srgbClr val="264E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MX" sz="1600" b="1" u="sng" dirty="0" smtClean="0">
                  <a:solidFill>
                    <a:srgbClr val="FFFFFF"/>
                  </a:solidFill>
                </a:rPr>
                <a:t>Escenario base</a:t>
              </a:r>
            </a:p>
            <a:p>
              <a:pPr algn="ctr" eaLnBrk="0" hangingPunct="0">
                <a:lnSpc>
                  <a:spcPct val="120000"/>
                </a:lnSpc>
                <a:spcAft>
                  <a:spcPts val="600"/>
                </a:spcAft>
                <a:buClr>
                  <a:srgbClr val="264E84"/>
                </a:buClr>
                <a:defRPr/>
              </a:pPr>
              <a:r>
                <a:rPr lang="es-CO" sz="1600" dirty="0" smtClean="0">
                  <a:solidFill>
                    <a:srgbClr val="FFFFFF"/>
                  </a:solidFill>
                  <a:cs typeface="Arial" pitchFamily="34" charset="0"/>
                </a:rPr>
                <a:t>Resolución “</a:t>
              </a:r>
              <a:r>
                <a:rPr lang="es-CO" sz="1600" i="1" dirty="0" smtClean="0">
                  <a:solidFill>
                    <a:srgbClr val="FFFFFF"/>
                  </a:solidFill>
                  <a:cs typeface="Arial" pitchFamily="34" charset="0"/>
                </a:rPr>
                <a:t>as-is</a:t>
              </a:r>
              <a:r>
                <a:rPr lang="es-CO" sz="1600" dirty="0" smtClean="0">
                  <a:solidFill>
                    <a:srgbClr val="FFFFFF"/>
                  </a:solidFill>
                  <a:cs typeface="Arial" pitchFamily="34" charset="0"/>
                </a:rPr>
                <a:t>”</a:t>
              </a:r>
              <a:endParaRPr lang="es-CO" sz="1600" dirty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32" name="MASTER_ITEMObjectTitle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ltGray">
            <a:xfrm>
              <a:off x="2144688" y="1400132"/>
              <a:ext cx="7560840" cy="150954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27432" rIns="108000" bIns="27432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Incorpora todas </a:t>
              </a:r>
              <a:r>
                <a:rPr lang="es-CO" sz="1600" dirty="0"/>
                <a:t>las modificaciones propuestas por la CREG en la </a:t>
              </a:r>
              <a:r>
                <a:rPr lang="es-CO" sz="1600" dirty="0" smtClean="0"/>
                <a:t>Resolución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WACC del 12.2% (</a:t>
              </a:r>
              <a:r>
                <a:rPr lang="es-ES" sz="1600" dirty="0"/>
                <a:t>en pesos </a:t>
              </a:r>
              <a:r>
                <a:rPr lang="es-ES" sz="1600" dirty="0" smtClean="0"/>
                <a:t>constantes y </a:t>
              </a:r>
              <a:r>
                <a:rPr lang="es-ES" sz="1600" dirty="0"/>
                <a:t>antes de </a:t>
              </a:r>
              <a:r>
                <a:rPr lang="es-ES" sz="1600" dirty="0" smtClean="0"/>
                <a:t>impuestos)</a:t>
              </a:r>
            </a:p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 </a:t>
              </a:r>
              <a:r>
                <a:rPr lang="es-ES" sz="1600" dirty="0" smtClean="0"/>
                <a:t>Asume </a:t>
              </a:r>
              <a:r>
                <a:rPr lang="es-ES" sz="1600" dirty="0"/>
                <a:t>que el AOM reconocido </a:t>
              </a:r>
              <a:r>
                <a:rPr lang="es-ES" sz="1600" dirty="0" smtClean="0"/>
                <a:t>es </a:t>
              </a:r>
              <a:r>
                <a:rPr lang="es-ES" sz="1600" dirty="0"/>
                <a:t>equivalente al </a:t>
              </a:r>
              <a:r>
                <a:rPr lang="es-ES" sz="1600" dirty="0" smtClean="0"/>
                <a:t>demostrado </a:t>
              </a:r>
              <a:r>
                <a:rPr lang="es-ES" sz="1600" dirty="0"/>
                <a:t>y </a:t>
              </a:r>
              <a:r>
                <a:rPr lang="es-ES" sz="1600" dirty="0" smtClean="0"/>
                <a:t>que se remunera </a:t>
              </a:r>
              <a:r>
                <a:rPr lang="es-ES" sz="1600" dirty="0"/>
                <a:t>el 100% de </a:t>
              </a:r>
              <a:r>
                <a:rPr lang="es-ES" sz="1600" dirty="0" smtClean="0"/>
                <a:t>las nuevas inversiones</a:t>
              </a:r>
              <a:endParaRPr lang="es-CO" sz="1600" dirty="0"/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96502" y="3068329"/>
            <a:ext cx="9509021" cy="1620000"/>
            <a:chOff x="196502" y="2988485"/>
            <a:chExt cx="9509021" cy="1944000"/>
          </a:xfrm>
        </p:grpSpPr>
        <p:sp>
          <p:nvSpPr>
            <p:cNvPr id="31" name="30 Rectángulo"/>
            <p:cNvSpPr/>
            <p:nvPr/>
          </p:nvSpPr>
          <p:spPr>
            <a:xfrm>
              <a:off x="196502" y="2988485"/>
              <a:ext cx="1872655" cy="19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MX" sz="1600" b="1" u="sng" dirty="0" smtClean="0">
                  <a:solidFill>
                    <a:schemeClr val="tx1"/>
                  </a:solidFill>
                </a:rPr>
                <a:t>Escenario 2</a:t>
              </a:r>
            </a:p>
            <a:p>
              <a:pPr algn="ctr" eaLnBrk="0" hangingPunct="0">
                <a:lnSpc>
                  <a:spcPct val="120000"/>
                </a:lnSpc>
                <a:spcAft>
                  <a:spcPts val="600"/>
                </a:spcAft>
                <a:buClr>
                  <a:srgbClr val="264E84"/>
                </a:buClr>
                <a:defRPr/>
              </a:pPr>
              <a:r>
                <a:rPr lang="es-CO" sz="1600" dirty="0">
                  <a:solidFill>
                    <a:schemeClr val="tx1"/>
                  </a:solidFill>
                  <a:cs typeface="Arial" pitchFamily="34" charset="0"/>
                </a:rPr>
                <a:t>Modificación del factor de ajuste y eliminación de la BRAFO</a:t>
              </a:r>
              <a:endParaRPr lang="es-MX" sz="16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3" name="MASTER_ITEMObjectTitle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ltGray">
            <a:xfrm>
              <a:off x="2144683" y="2988485"/>
              <a:ext cx="7560840" cy="1944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27432" rIns="108000" bIns="27432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 smtClean="0"/>
                <a:t>Se elimina el concepto de la BRAFO y se realiza una modificación al factor de ajuste, considerando que:  </a:t>
              </a:r>
            </a:p>
            <a:p>
              <a:pPr marL="638175" lvl="2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Recuperación </a:t>
              </a:r>
              <a:r>
                <a:rPr lang="es-CO" sz="1600" dirty="0"/>
                <a:t>del capital (amortización) </a:t>
              </a:r>
              <a:r>
                <a:rPr lang="es-CO" sz="1600" dirty="0" smtClean="0"/>
                <a:t>no </a:t>
              </a:r>
              <a:r>
                <a:rPr lang="es-CO" sz="1600" dirty="0"/>
                <a:t>ha sido </a:t>
              </a:r>
              <a:r>
                <a:rPr lang="es-CO" sz="1600" dirty="0" smtClean="0"/>
                <a:t>lineal; y</a:t>
              </a:r>
            </a:p>
            <a:p>
              <a:pPr marL="638175" lvl="2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Arial" panose="020B0604020202020204" pitchFamily="34" charset="0"/>
                <a:buChar char="•"/>
                <a:defRPr/>
              </a:pPr>
              <a:r>
                <a:rPr lang="es-CO" sz="1600" dirty="0" smtClean="0"/>
                <a:t>No debe ser aplicado a </a:t>
              </a:r>
              <a:r>
                <a:rPr lang="es-CO" sz="1600" dirty="0"/>
                <a:t>las inversiones realizadas </a:t>
              </a:r>
              <a:r>
                <a:rPr lang="es-CO" sz="1600" dirty="0" smtClean="0"/>
                <a:t>en </a:t>
              </a:r>
              <a:r>
                <a:rPr lang="es-CO" sz="1600" dirty="0"/>
                <a:t>el </a:t>
              </a:r>
              <a:r>
                <a:rPr lang="es-CO" sz="1600" dirty="0" smtClean="0"/>
                <a:t>presente periodo regulatorio, ya que no </a:t>
              </a:r>
              <a:r>
                <a:rPr lang="es-ES" sz="1600" dirty="0" smtClean="0"/>
                <a:t>están </a:t>
              </a:r>
              <a:r>
                <a:rPr lang="es-ES" sz="1600" dirty="0"/>
                <a:t>en la base de activos </a:t>
              </a:r>
              <a:r>
                <a:rPr lang="es-ES" sz="1600" dirty="0" smtClean="0"/>
                <a:t>remunerada</a:t>
              </a:r>
              <a:endParaRPr lang="es-CO" sz="1600" dirty="0"/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2148206" y="980728"/>
            <a:ext cx="7557317" cy="2520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MX" sz="1200" b="1" dirty="0" smtClean="0">
                <a:solidFill>
                  <a:schemeClr val="tx1"/>
                </a:solidFill>
                <a:latin typeface="+mj-lt"/>
              </a:rPr>
              <a:t>Descripción general</a:t>
            </a:r>
            <a:endParaRPr lang="es-CO" sz="12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1" name="36 Grupo"/>
          <p:cNvGrpSpPr/>
          <p:nvPr/>
        </p:nvGrpSpPr>
        <p:grpSpPr>
          <a:xfrm>
            <a:off x="198000" y="4884697"/>
            <a:ext cx="9505498" cy="1116000"/>
            <a:chOff x="200025" y="5259678"/>
            <a:chExt cx="9505498" cy="1188000"/>
          </a:xfrm>
        </p:grpSpPr>
        <p:sp>
          <p:nvSpPr>
            <p:cNvPr id="12" name="33 Rectángulo"/>
            <p:cNvSpPr/>
            <p:nvPr/>
          </p:nvSpPr>
          <p:spPr>
            <a:xfrm>
              <a:off x="200025" y="5259678"/>
              <a:ext cx="1872655" cy="1188000"/>
            </a:xfrm>
            <a:prstGeom prst="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s-MX" sz="1600" b="1" u="sng" dirty="0" smtClean="0">
                  <a:solidFill>
                    <a:schemeClr val="tx1"/>
                  </a:solidFill>
                </a:rPr>
                <a:t>Escenario 3</a:t>
              </a:r>
            </a:p>
            <a:p>
              <a:pPr algn="ctr">
                <a:spcAft>
                  <a:spcPts val="600"/>
                </a:spcAft>
              </a:pPr>
              <a:r>
                <a:rPr lang="es-CO" sz="1600" dirty="0" err="1" smtClean="0">
                  <a:solidFill>
                    <a:schemeClr val="tx1"/>
                  </a:solidFill>
                  <a:cs typeface="Arial" pitchFamily="34" charset="0"/>
                </a:rPr>
                <a:t>Esc</a:t>
              </a:r>
              <a:r>
                <a:rPr lang="es-CO" sz="1600" dirty="0" smtClean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s-CO" sz="1600" dirty="0">
                  <a:solidFill>
                    <a:schemeClr val="tx1"/>
                  </a:solidFill>
                  <a:cs typeface="Arial" pitchFamily="34" charset="0"/>
                </a:rPr>
                <a:t>2 + acotamiento de </a:t>
              </a:r>
              <a:r>
                <a:rPr lang="es-CO" sz="1600" dirty="0" smtClean="0">
                  <a:solidFill>
                    <a:schemeClr val="tx1"/>
                  </a:solidFill>
                  <a:cs typeface="Arial" pitchFamily="34" charset="0"/>
                </a:rPr>
                <a:t>la vida útil</a:t>
              </a:r>
              <a:endParaRPr lang="es-CO" sz="16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3" name="MASTER_ITEMObjectTitle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ltGray">
            <a:xfrm>
              <a:off x="2144683" y="5259678"/>
              <a:ext cx="7560840" cy="1188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8000" tIns="27432" rIns="108000" bIns="27432" anchor="ctr"/>
            <a:lstStyle/>
            <a:p>
              <a:pPr marL="180975" indent="-180975" algn="just">
                <a:lnSpc>
                  <a:spcPct val="120000"/>
                </a:lnSpc>
                <a:spcAft>
                  <a:spcPts val="600"/>
                </a:spcAft>
                <a:buClr>
                  <a:srgbClr val="7030A0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lang="es-CO" sz="1600" dirty="0"/>
                <a:t>En adición a los supuestos del escenario </a:t>
              </a:r>
              <a:r>
                <a:rPr lang="es-CO" sz="1600" dirty="0" smtClean="0"/>
                <a:t>2, se </a:t>
              </a:r>
              <a:r>
                <a:rPr lang="es-CO" sz="1600" dirty="0"/>
                <a:t>realiza un acotamiento </a:t>
              </a:r>
              <a:r>
                <a:rPr lang="es-CO" sz="1600" dirty="0" smtClean="0"/>
                <a:t>en </a:t>
              </a:r>
              <a:r>
                <a:rPr lang="es-CO" sz="1600" dirty="0"/>
                <a:t>la vida útil de las </a:t>
              </a:r>
              <a:r>
                <a:rPr lang="es-CO" sz="1600" dirty="0" smtClean="0"/>
                <a:t>nuevas inversiones </a:t>
              </a:r>
              <a:r>
                <a:rPr lang="es-CO" sz="1600" dirty="0"/>
                <a:t>a 25 </a:t>
              </a:r>
              <a:r>
                <a:rPr lang="es-CO" sz="1600" dirty="0" smtClean="0"/>
                <a:t>años (vs. 35 </a:t>
              </a:r>
              <a:r>
                <a:rPr lang="es-CO" sz="1600" dirty="0"/>
                <a:t>años en nivel de tensión 1 y de 45 años en los </a:t>
              </a:r>
              <a:r>
                <a:rPr lang="es-CO" sz="1600" dirty="0" smtClean="0"/>
                <a:t>demás niveles)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6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Resultados escenario base</a:t>
            </a:r>
            <a:endParaRPr lang="es-CO" kern="0" dirty="0">
              <a:latin typeface="Arial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236" y="2094548"/>
            <a:ext cx="7037416" cy="26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6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ingBox1" descr="&lt;tags&gt;&lt;tag n=&quot;TagName&quot; v=&quot;HeadingBox1&quot; /&gt;&lt;tag n=&quot;Top&quot; v=&quot;77.875&quot; /&gt;&lt;tag n=&quot;Left&quot; v=&quot;35.75&quot; /&gt;&lt;tag n=&quot;Height&quot; v=&quot;21.375&quot; /&gt;&lt;tag n=&quot;Width&quot; v=&quot;314.5&quot; /&gt;&lt;/tags&gt;"/>
          <p:cNvSpPr>
            <a:spLocks noChangeArrowheads="1"/>
          </p:cNvSpPr>
          <p:nvPr/>
        </p:nvSpPr>
        <p:spPr bwMode="gray">
          <a:xfrm>
            <a:off x="200024" y="693531"/>
            <a:ext cx="9505951" cy="720000"/>
          </a:xfrm>
          <a:prstGeom prst="rect">
            <a:avLst/>
          </a:prstGeom>
          <a:solidFill>
            <a:srgbClr val="264E84"/>
          </a:solidFill>
          <a:ln w="6350" algn="ctr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46800" tIns="46800" rIns="46800" bIns="46800" anchor="ctr"/>
          <a:lstStyle/>
          <a:p>
            <a:pPr algn="ctr" defTabSz="728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ja-JP" sz="1600" b="1" kern="0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Si </a:t>
            </a:r>
            <a:r>
              <a:rPr lang="es-CO" altLang="ja-JP" sz="1600" b="1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 realizara </a:t>
            </a:r>
            <a:r>
              <a:rPr lang="es-CO" altLang="ja-JP" sz="1600" b="1" kern="0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 corrección del factor </a:t>
            </a:r>
            <a:r>
              <a:rPr lang="es-CO" altLang="ja-JP" sz="1600" b="1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</a:t>
            </a:r>
            <a:r>
              <a:rPr lang="es-CO" altLang="ja-JP" sz="1600" b="1" kern="0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ajuste y se eliminara el concepto de la </a:t>
            </a:r>
            <a:r>
              <a:rPr lang="es-CO" altLang="ja-JP" sz="1600" b="1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BRAFO</a:t>
            </a:r>
            <a:endParaRPr lang="es-CO" altLang="ja-JP" sz="1600" b="1" kern="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Resultados escenario 2</a:t>
            </a:r>
            <a:endParaRPr lang="es-CO" kern="0" dirty="0">
              <a:latin typeface="Arial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ltGray">
          <a:xfrm>
            <a:off x="196969" y="1552683"/>
            <a:ext cx="9505951" cy="228600"/>
          </a:xfrm>
          <a:prstGeom prst="flowChartMerge">
            <a:avLst/>
          </a:prstGeom>
          <a:solidFill>
            <a:srgbClr val="C6D9F1"/>
          </a:solidFill>
          <a:ln w="9525" algn="ctr">
            <a:noFill/>
            <a:miter lim="800000"/>
            <a:headEnd/>
            <a:tailEnd/>
          </a:ln>
        </p:spPr>
        <p:txBody>
          <a:bodyPr vert="eaVert" lIns="45720" tIns="27432" rIns="45720" bIns="27432"/>
          <a:lstStyle/>
          <a:p>
            <a:endParaRPr lang="es-CO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290" y="2095200"/>
            <a:ext cx="7037416" cy="26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Resultados escenario 3</a:t>
            </a:r>
            <a:endParaRPr lang="es-CO" kern="0" dirty="0">
              <a:latin typeface="Arial"/>
            </a:endParaRPr>
          </a:p>
        </p:txBody>
      </p:sp>
      <p:sp>
        <p:nvSpPr>
          <p:cNvPr id="24" name="HeadingBox1" descr="&lt;tags&gt;&lt;tag n=&quot;TagName&quot; v=&quot;HeadingBox1&quot; /&gt;&lt;tag n=&quot;Top&quot; v=&quot;77.875&quot; /&gt;&lt;tag n=&quot;Left&quot; v=&quot;35.75&quot; /&gt;&lt;tag n=&quot;Height&quot; v=&quot;21.375&quot; /&gt;&lt;tag n=&quot;Width&quot; v=&quot;314.5&quot; /&gt;&lt;/tags&gt;"/>
          <p:cNvSpPr>
            <a:spLocks noChangeArrowheads="1"/>
          </p:cNvSpPr>
          <p:nvPr/>
        </p:nvSpPr>
        <p:spPr bwMode="gray">
          <a:xfrm>
            <a:off x="200024" y="693531"/>
            <a:ext cx="9505951" cy="720000"/>
          </a:xfrm>
          <a:prstGeom prst="rect">
            <a:avLst/>
          </a:prstGeom>
          <a:solidFill>
            <a:srgbClr val="264E84"/>
          </a:solidFill>
          <a:ln w="6350" algn="ctr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46800" tIns="46800" rIns="46800" bIns="46800" anchor="ctr"/>
          <a:lstStyle/>
          <a:p>
            <a:pPr algn="ctr" defTabSz="728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ja-JP" sz="1600" b="1" kern="0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Si en adición a las modificaciones del escenario 2 se incorpora una vida útil que permita recuperar la inversión en un horizonte de tiempo </a:t>
            </a:r>
            <a:r>
              <a:rPr lang="es-CO" altLang="ja-JP" sz="1600" b="1" kern="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menor (25 años)</a:t>
            </a:r>
            <a:endParaRPr lang="es-CO" altLang="ja-JP" sz="1600" b="1" kern="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ltGray">
          <a:xfrm>
            <a:off x="196969" y="1552683"/>
            <a:ext cx="9505951" cy="228600"/>
          </a:xfrm>
          <a:prstGeom prst="flowChartMerge">
            <a:avLst/>
          </a:prstGeom>
          <a:solidFill>
            <a:srgbClr val="C6D9F1"/>
          </a:solidFill>
          <a:ln w="9525" algn="ctr">
            <a:noFill/>
            <a:miter lim="800000"/>
            <a:headEnd/>
            <a:tailEnd/>
          </a:ln>
        </p:spPr>
        <p:txBody>
          <a:bodyPr vert="eaVert" lIns="45720" tIns="27432" rIns="45720" bIns="27432"/>
          <a:lstStyle/>
          <a:p>
            <a:endParaRPr lang="es-CO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945" y="2077782"/>
            <a:ext cx="7037416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Análisis de sensibilidad sobre el escenario 3</a:t>
            </a:r>
            <a:endParaRPr lang="es-CO" kern="0" dirty="0">
              <a:latin typeface="Arial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200024" y="859705"/>
            <a:ext cx="9397462" cy="276999"/>
            <a:chOff x="200024" y="1939719"/>
            <a:chExt cx="9397462" cy="276999"/>
          </a:xfrm>
        </p:grpSpPr>
        <p:sp>
          <p:nvSpPr>
            <p:cNvPr id="2" name="Elipse 1"/>
            <p:cNvSpPr/>
            <p:nvPr/>
          </p:nvSpPr>
          <p:spPr>
            <a:xfrm>
              <a:off x="200024" y="1956555"/>
              <a:ext cx="252000" cy="252000"/>
            </a:xfrm>
            <a:prstGeom prst="ellipse">
              <a:avLst/>
            </a:prstGeom>
            <a:solidFill>
              <a:srgbClr val="93B8E5"/>
            </a:solidFill>
            <a:ln>
              <a:solidFill>
                <a:srgbClr val="93B8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/>
                <a:t>1</a:t>
              </a:r>
              <a:endParaRPr lang="es-CO" sz="1200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452024" y="1939719"/>
              <a:ext cx="91454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b="1" u="sng" dirty="0" smtClean="0"/>
                <a:t>Sensibilidad ante una eventual sub-remuneración del 20% de las nuevas inversiones:</a:t>
              </a:r>
              <a:endParaRPr lang="es-CO" sz="1200" b="1" u="sng" dirty="0"/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575" y="2522011"/>
            <a:ext cx="7912418" cy="22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2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>
                <a:latin typeface="Arial"/>
              </a:rPr>
              <a:t>Análisis de sensibilidad sobre el escenario 3 (cont.)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344488" y="1628775"/>
            <a:ext cx="9252998" cy="3672433"/>
            <a:chOff x="1292363" y="2219796"/>
            <a:chExt cx="7306151" cy="2650808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2363" y="2219796"/>
              <a:ext cx="7306151" cy="2650808"/>
            </a:xfrm>
            <a:prstGeom prst="rect">
              <a:avLst/>
            </a:prstGeom>
          </p:spPr>
        </p:pic>
        <p:sp>
          <p:nvSpPr>
            <p:cNvPr id="47" name="Rectángulo 46"/>
            <p:cNvSpPr/>
            <p:nvPr/>
          </p:nvSpPr>
          <p:spPr>
            <a:xfrm>
              <a:off x="6177136" y="3151485"/>
              <a:ext cx="2334878" cy="790614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200024" y="859705"/>
            <a:ext cx="9397462" cy="276999"/>
            <a:chOff x="200024" y="1939719"/>
            <a:chExt cx="9397462" cy="276999"/>
          </a:xfrm>
        </p:grpSpPr>
        <p:sp>
          <p:nvSpPr>
            <p:cNvPr id="11" name="Elipse 10"/>
            <p:cNvSpPr/>
            <p:nvPr/>
          </p:nvSpPr>
          <p:spPr>
            <a:xfrm>
              <a:off x="200024" y="1956555"/>
              <a:ext cx="252000" cy="252000"/>
            </a:xfrm>
            <a:prstGeom prst="ellipse">
              <a:avLst/>
            </a:prstGeom>
            <a:solidFill>
              <a:srgbClr val="93B8E5"/>
            </a:solidFill>
            <a:ln>
              <a:solidFill>
                <a:srgbClr val="93B8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/>
                <a:t>2</a:t>
              </a:r>
              <a:endParaRPr lang="es-CO" sz="1200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452024" y="1939719"/>
              <a:ext cx="91454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b="1" u="sng" dirty="0"/>
                <a:t>Análisis del costo de capital implícito reconocido por la CREG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45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Conclusiones</a:t>
            </a:r>
            <a:endParaRPr lang="es-CO" kern="0" dirty="0">
              <a:latin typeface="Arial"/>
            </a:endParaRPr>
          </a:p>
        </p:txBody>
      </p:sp>
      <p:sp>
        <p:nvSpPr>
          <p:cNvPr id="24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CO" sz="1600" dirty="0" smtClean="0"/>
              <a:t>Se genera </a:t>
            </a:r>
            <a:r>
              <a:rPr lang="es-CO" sz="1600" dirty="0"/>
              <a:t>un fenómeno indeseable para el sector de distribución: </a:t>
            </a:r>
            <a:r>
              <a:rPr lang="es-CO" sz="1600" b="1" u="sng" dirty="0"/>
              <a:t>a </a:t>
            </a:r>
            <a:r>
              <a:rPr lang="es-ES" sz="1600" b="1" u="sng" dirty="0"/>
              <a:t>mayor nivel de inversión, menor valor para los </a:t>
            </a:r>
            <a:r>
              <a:rPr lang="es-ES" sz="1600" b="1" u="sng" dirty="0" smtClean="0"/>
              <a:t>accionistas</a:t>
            </a:r>
          </a:p>
        </p:txBody>
      </p:sp>
    </p:spTree>
    <p:extLst>
      <p:ext uri="{BB962C8B-B14F-4D97-AF65-F5344CB8AC3E}">
        <p14:creationId xmlns:p14="http://schemas.microsoft.com/office/powerpoint/2010/main" val="321937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Conclusiones</a:t>
            </a:r>
            <a:endParaRPr lang="es-CO" kern="0" dirty="0">
              <a:latin typeface="Arial"/>
            </a:endParaRPr>
          </a:p>
        </p:txBody>
      </p:sp>
      <p:sp>
        <p:nvSpPr>
          <p:cNvPr id="24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CO" sz="1600" dirty="0" smtClean="0"/>
              <a:t>Se genera </a:t>
            </a:r>
            <a:r>
              <a:rPr lang="es-CO" sz="1600" dirty="0"/>
              <a:t>un fenómeno indeseable para el sector de distribución: </a:t>
            </a:r>
            <a:r>
              <a:rPr lang="es-CO" sz="1600" b="1" u="sng" dirty="0"/>
              <a:t>a </a:t>
            </a:r>
            <a:r>
              <a:rPr lang="es-ES" sz="1600" b="1" u="sng" dirty="0"/>
              <a:t>mayor nivel de inversión, menor valor para los </a:t>
            </a:r>
            <a:r>
              <a:rPr lang="es-ES" sz="1600" b="1" u="sng" dirty="0" smtClean="0"/>
              <a:t>accionistas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Limitaciones </a:t>
            </a:r>
            <a:r>
              <a:rPr lang="es-ES" sz="1600" dirty="0"/>
              <a:t>de la Resolución pueden ser corregidas modificando como mínimo cuatro aspectos fundamentales: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Corrigiendo el factor de ajuste y eliminando la BRAFO;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Acotando las vidas útiles de las nuevas inversiones a 25 años;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Reconociendo la totalidad del AOM demostrado; y 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Remunerando el 100% de las inversiones eficientes que se </a:t>
            </a:r>
            <a:r>
              <a:rPr lang="es-ES" sz="1600" dirty="0" smtClean="0"/>
              <a:t>realicen</a:t>
            </a:r>
          </a:p>
        </p:txBody>
      </p:sp>
    </p:spTree>
    <p:extLst>
      <p:ext uri="{BB962C8B-B14F-4D97-AF65-F5344CB8AC3E}">
        <p14:creationId xmlns:p14="http://schemas.microsoft.com/office/powerpoint/2010/main" val="4384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CO" kern="0" dirty="0" smtClean="0">
                <a:latin typeface="Arial"/>
              </a:rPr>
              <a:t>Conclusiones</a:t>
            </a:r>
            <a:endParaRPr lang="es-CO" kern="0" dirty="0">
              <a:latin typeface="Arial"/>
            </a:endParaRPr>
          </a:p>
        </p:txBody>
      </p:sp>
      <p:sp>
        <p:nvSpPr>
          <p:cNvPr id="24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CO" sz="1600" dirty="0" smtClean="0"/>
              <a:t>Se genera </a:t>
            </a:r>
            <a:r>
              <a:rPr lang="es-CO" sz="1600" dirty="0"/>
              <a:t>un fenómeno indeseable para el sector de distribución: </a:t>
            </a:r>
            <a:r>
              <a:rPr lang="es-CO" sz="1600" b="1" u="sng" dirty="0"/>
              <a:t>a </a:t>
            </a:r>
            <a:r>
              <a:rPr lang="es-ES" sz="1600" b="1" u="sng" dirty="0"/>
              <a:t>mayor nivel de inversión, menor valor para los </a:t>
            </a:r>
            <a:r>
              <a:rPr lang="es-ES" sz="1600" b="1" u="sng" dirty="0" smtClean="0"/>
              <a:t>accionistas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Limitaciones </a:t>
            </a:r>
            <a:r>
              <a:rPr lang="es-ES" sz="1600" dirty="0"/>
              <a:t>de la Resolución pueden ser corregidas modificando como mínimo cuatro aspectos fundamentales: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Corrigiendo el factor de ajuste y eliminando la BRAFO;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Acotando las vidas útiles de las nuevas inversiones a 25 años;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Reconociendo la totalidad del AOM demostrado; y 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Remunerando el 100% de las inversiones eficientes que se </a:t>
            </a:r>
            <a:r>
              <a:rPr lang="es-ES" sz="1600" dirty="0" smtClean="0"/>
              <a:t>realicen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/>
              <a:t>¿Cómo acelerar el proceso?</a:t>
            </a:r>
          </a:p>
          <a:p>
            <a:pPr marL="638175" lvl="1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Primas a la tasa de descuento para las nuevas inversiones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21937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Incentivos para inversión y sostenibilidad del sector de distribución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¿Qué quiere cualquier regulador?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Incrementar </a:t>
            </a:r>
            <a:r>
              <a:rPr lang="es-ES" sz="1600" dirty="0"/>
              <a:t>cobertura, confiabilidad y calidad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Disminuir </a:t>
            </a:r>
            <a:r>
              <a:rPr lang="es-ES" sz="1600" dirty="0"/>
              <a:t>pérdidas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Incorporar </a:t>
            </a:r>
            <a:r>
              <a:rPr lang="es-ES" sz="1600" dirty="0"/>
              <a:t>avances </a:t>
            </a:r>
            <a:r>
              <a:rPr lang="es-ES" sz="1600" dirty="0" smtClean="0"/>
              <a:t>tecnológicos	</a:t>
            </a:r>
            <a:endParaRPr lang="es-ES" sz="1600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u="sng" dirty="0" smtClean="0"/>
              <a:t>Asegurar </a:t>
            </a:r>
            <a:r>
              <a:rPr lang="es-ES" sz="1600" u="sng" dirty="0"/>
              <a:t>tarifas </a:t>
            </a:r>
            <a:r>
              <a:rPr lang="es-ES" sz="1600" u="sng" dirty="0" smtClean="0"/>
              <a:t>eficientes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</a:pPr>
            <a:endParaRPr lang="es-ES" sz="1600" dirty="0" smtClean="0"/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¿Cuál es la perspectiva del operador?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¿</a:t>
            </a:r>
            <a:r>
              <a:rPr lang="es-ES" sz="1600" dirty="0"/>
              <a:t>Es buen negocio?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Perfil riesgo </a:t>
            </a:r>
            <a:r>
              <a:rPr lang="es-ES" sz="1600" dirty="0"/>
              <a:t>/ </a:t>
            </a:r>
            <a:r>
              <a:rPr lang="es-ES" sz="1600" dirty="0" smtClean="0"/>
              <a:t>retorno</a:t>
            </a:r>
            <a:endParaRPr lang="es-ES" sz="1600" dirty="0"/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305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Perfil riesgo / retorno – El país en el que estamos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Libre movilidad del capital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21772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Perfil riesgo / retorno – El país en el que estamos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Libre movilidad del capital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u="sng" dirty="0" smtClean="0"/>
              <a:t>Tributario</a:t>
            </a:r>
            <a:endParaRPr lang="es-ES" sz="1600" u="sng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¿Riesgo de que no se cumpla lo que no están diciendo?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Impuesto al </a:t>
            </a:r>
            <a:r>
              <a:rPr lang="es-ES" sz="1600" dirty="0" smtClean="0"/>
              <a:t>patrimonio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Sobretasa renta</a:t>
            </a:r>
            <a:endParaRPr lang="es-ES" sz="1600" dirty="0"/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Gravamen a los movimientos financieros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Efectos sobre la estructura de capital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Incentivo a tomar más deuda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48273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Perfil riesgo / retorno – El país en el que estamos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Libre movilidad del capital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u="sng" dirty="0" smtClean="0"/>
              <a:t>Tributario</a:t>
            </a:r>
            <a:endParaRPr lang="es-ES" sz="1600" u="sng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¿Riesgo de que no se cumpla lo que no están diciendo?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Impuesto al patrimonio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Gravamen a los movimientos financieros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Efectos sobre la estructura de capital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/>
              <a:t>Incentivo a tomar más deuda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u="sng" dirty="0" smtClean="0"/>
              <a:t>Regulatorio</a:t>
            </a:r>
            <a:endParaRPr lang="es-ES" sz="1600" u="sng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¿Marco simple?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¿Estabilidad histórica?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­"/>
            </a:pPr>
            <a:r>
              <a:rPr lang="es-ES" sz="1600" dirty="0" smtClean="0"/>
              <a:t>¿Cómo afecta el apetito de los financiadores?</a:t>
            </a:r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Señales importantes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¿Se hace a tiempo la revisión tarifaria?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¿Qué está pasando en otros sectores regulados?</a:t>
            </a:r>
          </a:p>
          <a:p>
            <a:pPr marL="1200150" lvl="2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/>
              <a:t>¿Qué ha salido en los borradores de resolución del sector?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94214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¿Cómo atraer inversión al sector?: WACC real = WACC regulatorio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CAPEX: </a:t>
            </a:r>
            <a:r>
              <a:rPr lang="es-ES" sz="1600" dirty="0"/>
              <a:t>¿Reconocimiento del 100% de los costos incurridos?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62386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¿Cómo atraer inversión al sector?: WACC real = WACC regulatorio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CAPEX: </a:t>
            </a:r>
            <a:r>
              <a:rPr lang="es-ES" sz="1600" dirty="0"/>
              <a:t>¿Reconocimiento del 100% de los costos incurridos?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OPEX: </a:t>
            </a:r>
            <a:r>
              <a:rPr lang="es-ES" sz="1600" dirty="0"/>
              <a:t>Límites, </a:t>
            </a:r>
            <a:r>
              <a:rPr lang="es-ES" sz="1600" dirty="0" smtClean="0"/>
              <a:t>impuestos reconocidos</a:t>
            </a:r>
            <a:endParaRPr lang="es-ES" sz="1600" dirty="0"/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770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0472" y="261938"/>
            <a:ext cx="8378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35990" rIns="0" bIns="35990"/>
          <a:lstStyle>
            <a:defPPr>
              <a:defRPr lang="es-ES"/>
            </a:defPPr>
            <a:lvl1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 kern="0" dirty="0" smtClean="0">
                <a:latin typeface="Arial"/>
              </a:rPr>
              <a:t>¿Cómo atraer inversión al sector?: WACC real = WACC regulatorio</a:t>
            </a:r>
            <a:endParaRPr lang="es-ES" kern="0" dirty="0">
              <a:latin typeface="Arial"/>
            </a:endParaRPr>
          </a:p>
        </p:txBody>
      </p:sp>
      <p:sp>
        <p:nvSpPr>
          <p:cNvPr id="16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ltGray">
          <a:xfrm>
            <a:off x="592888" y="692151"/>
            <a:ext cx="8728270" cy="56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2880" tIns="108000" rIns="182880" bIns="108000" anchor="t" anchorCtr="0"/>
          <a:lstStyle/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CAPEX: </a:t>
            </a:r>
            <a:r>
              <a:rPr lang="es-ES" sz="1600" dirty="0"/>
              <a:t>¿Reconocimiento del 100% de los costos incurridos?</a:t>
            </a:r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OPEX: </a:t>
            </a:r>
            <a:r>
              <a:rPr lang="es-ES" sz="1600" dirty="0"/>
              <a:t>Límites, </a:t>
            </a:r>
            <a:r>
              <a:rPr lang="es-ES" sz="1600" dirty="0" smtClean="0"/>
              <a:t>impuestos reconocidos</a:t>
            </a:r>
            <a:endParaRPr lang="es-ES" sz="1600" dirty="0"/>
          </a:p>
          <a:p>
            <a:pPr marL="180975" indent="-180975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Wingdings" pitchFamily="2" charset="2"/>
              <a:buChar char="§"/>
            </a:pPr>
            <a:r>
              <a:rPr lang="es-ES" sz="1600" dirty="0" smtClean="0"/>
              <a:t>Período </a:t>
            </a:r>
            <a:r>
              <a:rPr lang="es-ES" sz="1600" dirty="0"/>
              <a:t>de </a:t>
            </a:r>
            <a:r>
              <a:rPr lang="es-ES" sz="1600" dirty="0" smtClean="0"/>
              <a:t>recuperación de la inversión</a:t>
            </a:r>
            <a:endParaRPr lang="es-ES" sz="1600" dirty="0"/>
          </a:p>
          <a:p>
            <a:pPr marL="742950" lvl="1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sz="1600" dirty="0" smtClean="0"/>
              <a:t>Período más largos que las opciones de financiación disponibles</a:t>
            </a:r>
            <a:endParaRPr lang="es-ES" sz="1600" dirty="0"/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770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Three Vertical Boxes (12pt) - Medium and Small"/>
</p:tagLst>
</file>

<file path=ppt/theme/theme1.xml><?xml version="1.0" encoding="utf-8"?>
<a:theme xmlns:a="http://schemas.openxmlformats.org/drawingml/2006/main" name="4_Plantilla Corporate">
  <a:themeElements>
    <a:clrScheme name="3_Plantilla Corpo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BEC8A0"/>
      </a:accent2>
      <a:accent3>
        <a:srgbClr val="FFFFFF"/>
      </a:accent3>
      <a:accent4>
        <a:srgbClr val="000000"/>
      </a:accent4>
      <a:accent5>
        <a:srgbClr val="AAAACA"/>
      </a:accent5>
      <a:accent6>
        <a:srgbClr val="ACB591"/>
      </a:accent6>
      <a:hlink>
        <a:srgbClr val="8091AF"/>
      </a:hlink>
      <a:folHlink>
        <a:srgbClr val="FAC808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lantilla Corpo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BEC8A0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ACB591"/>
        </a:accent6>
        <a:hlink>
          <a:srgbClr val="8091AF"/>
        </a:hlink>
        <a:folHlink>
          <a:srgbClr val="FAC8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47543</TotalTime>
  <Words>1734</Words>
  <Application>Microsoft Office PowerPoint</Application>
  <PresentationFormat>A4 Paper (210x297 mm)</PresentationFormat>
  <Paragraphs>211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4_Plantilla Corporate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jmoreno</dc:creator>
  <cp:lastModifiedBy>lmarulanda</cp:lastModifiedBy>
  <cp:revision>2256</cp:revision>
  <cp:lastPrinted>2015-12-03T18:41:56Z</cp:lastPrinted>
  <dcterms:created xsi:type="dcterms:W3CDTF">2011-06-03T20:28:49Z</dcterms:created>
  <dcterms:modified xsi:type="dcterms:W3CDTF">2015-12-03T19:11:43Z</dcterms:modified>
</cp:coreProperties>
</file>