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7" r:id="rId4"/>
    <p:sldId id="278" r:id="rId5"/>
    <p:sldId id="260" r:id="rId6"/>
    <p:sldId id="262" r:id="rId7"/>
    <p:sldId id="264" r:id="rId8"/>
    <p:sldId id="263" r:id="rId9"/>
    <p:sldId id="266" r:id="rId10"/>
    <p:sldId id="275" r:id="rId11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87634-E9BE-4B51-9459-27DA74D8EDB7}" type="doc">
      <dgm:prSet loTypeId="urn:microsoft.com/office/officeart/2005/8/layout/hProcess4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CO"/>
        </a:p>
      </dgm:t>
    </dgm:pt>
    <dgm:pt modelId="{84B000A0-B995-40A5-8061-A5DB4E1DB5BA}">
      <dgm:prSet phldrT="[Texto]"/>
      <dgm:spPr/>
      <dgm:t>
        <a:bodyPr/>
        <a:lstStyle/>
        <a:p>
          <a:r>
            <a:rPr lang="es-CO" dirty="0" smtClean="0"/>
            <a:t>Problemática</a:t>
          </a:r>
          <a:endParaRPr lang="es-CO" dirty="0"/>
        </a:p>
      </dgm:t>
    </dgm:pt>
    <dgm:pt modelId="{8354E28C-0E6F-47DE-81B4-EEA271CD5EA9}" type="parTrans" cxnId="{137CD975-8CE8-4A91-9D1C-D8D782BDD7FE}">
      <dgm:prSet/>
      <dgm:spPr/>
      <dgm:t>
        <a:bodyPr/>
        <a:lstStyle/>
        <a:p>
          <a:endParaRPr lang="es-CO"/>
        </a:p>
      </dgm:t>
    </dgm:pt>
    <dgm:pt modelId="{1F394D7D-4B89-4ADE-A951-C8B0AB4095E1}" type="sibTrans" cxnId="{137CD975-8CE8-4A91-9D1C-D8D782BDD7FE}">
      <dgm:prSet/>
      <dgm:spPr/>
      <dgm:t>
        <a:bodyPr/>
        <a:lstStyle/>
        <a:p>
          <a:endParaRPr lang="es-CO"/>
        </a:p>
      </dgm:t>
    </dgm:pt>
    <dgm:pt modelId="{BFB4B0F1-0207-4FB9-A865-B8E2E593D71B}">
      <dgm:prSet phldrT="[Texto]" custT="1"/>
      <dgm:spPr/>
      <dgm:t>
        <a:bodyPr lIns="0" tIns="0" rIns="0" bIns="0"/>
        <a:lstStyle/>
        <a:p>
          <a:endParaRPr lang="es-CO" sz="1400" b="0" dirty="0">
            <a:solidFill>
              <a:srgbClr val="003A6F"/>
            </a:solidFill>
          </a:endParaRPr>
        </a:p>
      </dgm:t>
    </dgm:pt>
    <dgm:pt modelId="{6C9308A9-9526-460A-92E2-5B653330739C}" type="parTrans" cxnId="{BDC4A45F-BDEA-4DCE-858F-F7D1A9FAC5B8}">
      <dgm:prSet/>
      <dgm:spPr/>
      <dgm:t>
        <a:bodyPr/>
        <a:lstStyle/>
        <a:p>
          <a:endParaRPr lang="es-CO"/>
        </a:p>
      </dgm:t>
    </dgm:pt>
    <dgm:pt modelId="{4D234DAC-22B5-4256-873B-E34B91E9B3C6}" type="sibTrans" cxnId="{BDC4A45F-BDEA-4DCE-858F-F7D1A9FAC5B8}">
      <dgm:prSet/>
      <dgm:spPr/>
      <dgm:t>
        <a:bodyPr/>
        <a:lstStyle/>
        <a:p>
          <a:endParaRPr lang="es-CO"/>
        </a:p>
      </dgm:t>
    </dgm:pt>
    <dgm:pt modelId="{C17F6290-260B-46B7-81E1-376110B8B133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000" dirty="0" smtClean="0">
              <a:solidFill>
                <a:srgbClr val="003A6F"/>
              </a:solidFill>
            </a:rPr>
            <a:t>Destinación de recursos estatales para subvencionar consumo de energía en este segmento (subsidio de hasta el 60% del consumo de subsistencia en E1).</a:t>
          </a:r>
          <a:endParaRPr lang="es-CO" sz="2000" b="0" dirty="0" smtClean="0">
            <a:solidFill>
              <a:srgbClr val="003A6F"/>
            </a:solidFill>
          </a:endParaRP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1400" dirty="0">
            <a:solidFill>
              <a:schemeClr val="accent3">
                <a:lumMod val="75000"/>
              </a:schemeClr>
            </a:solidFill>
          </a:endParaRPr>
        </a:p>
      </dgm:t>
    </dgm:pt>
    <dgm:pt modelId="{63075AA5-E40A-48B7-B237-0D6F058B021F}" type="parTrans" cxnId="{E76F8CD0-B711-4C89-850B-5592BDA9D215}">
      <dgm:prSet/>
      <dgm:spPr/>
      <dgm:t>
        <a:bodyPr/>
        <a:lstStyle/>
        <a:p>
          <a:endParaRPr lang="es-CO"/>
        </a:p>
      </dgm:t>
    </dgm:pt>
    <dgm:pt modelId="{E6BA5C8E-F59A-4A01-8F5F-F0CE265CA870}" type="sibTrans" cxnId="{E76F8CD0-B711-4C89-850B-5592BDA9D215}">
      <dgm:prSet/>
      <dgm:spPr/>
      <dgm:t>
        <a:bodyPr/>
        <a:lstStyle/>
        <a:p>
          <a:endParaRPr lang="es-CO"/>
        </a:p>
      </dgm:t>
    </dgm:pt>
    <dgm:pt modelId="{C16514DC-202A-4C7A-BADD-E1AB7B189E46}">
      <dgm:prSet phldrT="[Texto]"/>
      <dgm:spPr/>
      <dgm:t>
        <a:bodyPr/>
        <a:lstStyle/>
        <a:p>
          <a:r>
            <a:rPr lang="es-CO" dirty="0" smtClean="0">
              <a:solidFill>
                <a:schemeClr val="accent4">
                  <a:lumMod val="50000"/>
                </a:schemeClr>
              </a:solidFill>
            </a:rPr>
            <a:t>Propuesta Solución</a:t>
          </a:r>
          <a:endParaRPr lang="es-CO" dirty="0">
            <a:solidFill>
              <a:schemeClr val="accent4">
                <a:lumMod val="50000"/>
              </a:schemeClr>
            </a:solidFill>
          </a:endParaRPr>
        </a:p>
      </dgm:t>
    </dgm:pt>
    <dgm:pt modelId="{234085FB-9FEB-4198-B903-1261C6180167}" type="parTrans" cxnId="{DC7D55C7-7FC2-4E1F-88C2-698923049CB4}">
      <dgm:prSet/>
      <dgm:spPr/>
      <dgm:t>
        <a:bodyPr/>
        <a:lstStyle/>
        <a:p>
          <a:endParaRPr lang="es-CO"/>
        </a:p>
      </dgm:t>
    </dgm:pt>
    <dgm:pt modelId="{229A49B8-4C7A-4C0E-A7B5-1D68E4D55E19}" type="sibTrans" cxnId="{DC7D55C7-7FC2-4E1F-88C2-698923049CB4}">
      <dgm:prSet/>
      <dgm:spPr/>
      <dgm:t>
        <a:bodyPr/>
        <a:lstStyle/>
        <a:p>
          <a:endParaRPr lang="es-CO"/>
        </a:p>
      </dgm:t>
    </dgm:pt>
    <dgm:pt modelId="{B2621FE3-E654-4D11-943E-836707595EE1}">
      <dgm:prSet phldrT="[Texto]" custT="1"/>
      <dgm:spPr/>
      <dgm:t>
        <a:bodyPr lIns="0" tIns="0" rIns="0" bIns="0"/>
        <a:lstStyle/>
        <a:p>
          <a:endParaRPr lang="es-CO" sz="800" dirty="0">
            <a:solidFill>
              <a:srgbClr val="003A6F"/>
            </a:solidFill>
          </a:endParaRPr>
        </a:p>
      </dgm:t>
    </dgm:pt>
    <dgm:pt modelId="{24F6F632-42CA-41E6-AB91-A77815F5A733}" type="parTrans" cxnId="{408BEF8C-DDA0-49C7-9E4C-F101ED1F8AA5}">
      <dgm:prSet/>
      <dgm:spPr/>
      <dgm:t>
        <a:bodyPr/>
        <a:lstStyle/>
        <a:p>
          <a:endParaRPr lang="es-CO"/>
        </a:p>
      </dgm:t>
    </dgm:pt>
    <dgm:pt modelId="{93FAFE7B-5150-452C-A590-1E512DEAFEFE}" type="sibTrans" cxnId="{408BEF8C-DDA0-49C7-9E4C-F101ED1F8AA5}">
      <dgm:prSet/>
      <dgm:spPr/>
      <dgm:t>
        <a:bodyPr/>
        <a:lstStyle/>
        <a:p>
          <a:endParaRPr lang="es-CO"/>
        </a:p>
      </dgm:t>
    </dgm:pt>
    <dgm:pt modelId="{9A8D5D06-0BCA-4F12-A89C-DBCE3EC3E538}">
      <dgm:prSet phldrT="[Texto]"/>
      <dgm:spPr/>
      <dgm:t>
        <a:bodyPr/>
        <a:lstStyle/>
        <a:p>
          <a:r>
            <a:rPr lang="es-CO" dirty="0" smtClean="0"/>
            <a:t>Qué sucede hoy:</a:t>
          </a:r>
          <a:endParaRPr lang="es-CO" dirty="0"/>
        </a:p>
      </dgm:t>
    </dgm:pt>
    <dgm:pt modelId="{AD9CD8BD-9A1D-4302-B201-4EDF807E05BF}" type="sibTrans" cxnId="{59F56F7A-8977-4ACD-BEB0-1BB7F0C23FC9}">
      <dgm:prSet/>
      <dgm:spPr/>
      <dgm:t>
        <a:bodyPr/>
        <a:lstStyle/>
        <a:p>
          <a:endParaRPr lang="es-CO"/>
        </a:p>
      </dgm:t>
    </dgm:pt>
    <dgm:pt modelId="{8AE7FF6A-529B-48FE-8B7B-8CBC0E9497DF}" type="parTrans" cxnId="{59F56F7A-8977-4ACD-BEB0-1BB7F0C23FC9}">
      <dgm:prSet/>
      <dgm:spPr/>
      <dgm:t>
        <a:bodyPr/>
        <a:lstStyle/>
        <a:p>
          <a:endParaRPr lang="es-CO"/>
        </a:p>
      </dgm:t>
    </dgm:pt>
    <dgm:pt modelId="{940556CB-5229-4396-B507-A49F05FA3C78}">
      <dgm:prSet custT="1"/>
      <dgm:spPr/>
      <dgm:t>
        <a:bodyPr lIns="0" tIns="0" rIns="0" bIns="0"/>
        <a:lstStyle/>
        <a:p>
          <a:r>
            <a:rPr lang="es-CO" sz="1600" dirty="0" smtClean="0">
              <a:solidFill>
                <a:srgbClr val="003A6F"/>
              </a:solidFill>
            </a:rPr>
            <a:t>Instalar solución solar fotovoltaica en tecnología de inyección directa a la red. </a:t>
          </a:r>
        </a:p>
      </dgm:t>
    </dgm:pt>
    <dgm:pt modelId="{3E1CF8C7-BD7D-4E24-A795-CB5C5F493AF3}" type="parTrans" cxnId="{8835B67A-B0D2-42FD-9CA5-B529FEEC7D3D}">
      <dgm:prSet/>
      <dgm:spPr/>
      <dgm:t>
        <a:bodyPr/>
        <a:lstStyle/>
        <a:p>
          <a:endParaRPr lang="es-CO"/>
        </a:p>
      </dgm:t>
    </dgm:pt>
    <dgm:pt modelId="{96C41E4E-073E-432C-99EC-826F817BD7A6}" type="sibTrans" cxnId="{8835B67A-B0D2-42FD-9CA5-B529FEEC7D3D}">
      <dgm:prSet/>
      <dgm:spPr/>
      <dgm:t>
        <a:bodyPr/>
        <a:lstStyle/>
        <a:p>
          <a:endParaRPr lang="es-CO"/>
        </a:p>
      </dgm:t>
    </dgm:pt>
    <dgm:pt modelId="{D37B4F86-9759-4B98-A863-F0658D75C69D}">
      <dgm:prSet custT="1"/>
      <dgm:spPr/>
      <dgm:t>
        <a:bodyPr lIns="0" tIns="0" rIns="0" bIns="0"/>
        <a:lstStyle/>
        <a:p>
          <a:r>
            <a:rPr lang="es-CO" sz="1800" dirty="0" smtClean="0">
              <a:solidFill>
                <a:srgbClr val="003A6F"/>
              </a:solidFill>
            </a:rPr>
            <a:t>Bajo nivel de recaudo en este segmento de mercado.</a:t>
          </a:r>
        </a:p>
      </dgm:t>
    </dgm:pt>
    <dgm:pt modelId="{A452B3DE-2BA5-4331-8406-A8BE301B8816}" type="parTrans" cxnId="{C84AD9AC-1703-4B47-8C89-54065E3E82E8}">
      <dgm:prSet/>
      <dgm:spPr/>
      <dgm:t>
        <a:bodyPr/>
        <a:lstStyle/>
        <a:p>
          <a:endParaRPr lang="es-CO"/>
        </a:p>
      </dgm:t>
    </dgm:pt>
    <dgm:pt modelId="{6EB0AB2B-DEF3-428A-A4C3-0ABFE1DF1563}" type="sibTrans" cxnId="{C84AD9AC-1703-4B47-8C89-54065E3E82E8}">
      <dgm:prSet/>
      <dgm:spPr/>
      <dgm:t>
        <a:bodyPr/>
        <a:lstStyle/>
        <a:p>
          <a:endParaRPr lang="es-CO"/>
        </a:p>
      </dgm:t>
    </dgm:pt>
    <dgm:pt modelId="{CF183112-087E-4C12-8BAF-ECD6E8B43F24}">
      <dgm:prSet custT="1"/>
      <dgm:spPr/>
      <dgm:t>
        <a:bodyPr lIns="0" tIns="0" rIns="0" bIns="0"/>
        <a:lstStyle/>
        <a:p>
          <a:r>
            <a:rPr lang="es-CO" sz="1600" dirty="0" smtClean="0">
              <a:solidFill>
                <a:srgbClr val="003A6F"/>
              </a:solidFill>
            </a:rPr>
            <a:t>Acompañado de sistemas de medición inteligente bidireccional. </a:t>
          </a:r>
        </a:p>
      </dgm:t>
    </dgm:pt>
    <dgm:pt modelId="{B468CA3F-88A5-4757-91D2-8FB9C54CAD1E}" type="parTrans" cxnId="{3B1FEBBA-7BB0-490C-8627-7D2A298354DA}">
      <dgm:prSet/>
      <dgm:spPr/>
      <dgm:t>
        <a:bodyPr/>
        <a:lstStyle/>
        <a:p>
          <a:endParaRPr lang="es-CO"/>
        </a:p>
      </dgm:t>
    </dgm:pt>
    <dgm:pt modelId="{B557C9A7-02CF-4B00-B2BC-ED961D564F21}" type="sibTrans" cxnId="{3B1FEBBA-7BB0-490C-8627-7D2A298354DA}">
      <dgm:prSet/>
      <dgm:spPr/>
      <dgm:t>
        <a:bodyPr/>
        <a:lstStyle/>
        <a:p>
          <a:endParaRPr lang="es-CO"/>
        </a:p>
      </dgm:t>
    </dgm:pt>
    <dgm:pt modelId="{68AE1E6E-2C21-4A4E-BFCC-40323F5340BF}">
      <dgm:prSet custT="1"/>
      <dgm:spPr/>
      <dgm:t>
        <a:bodyPr lIns="0" tIns="0" rIns="0" bIns="0"/>
        <a:lstStyle/>
        <a:p>
          <a:r>
            <a:rPr lang="es-CO" sz="1600" dirty="0" smtClean="0">
              <a:solidFill>
                <a:srgbClr val="003A6F"/>
              </a:solidFill>
            </a:rPr>
            <a:t>Retiro usuarios beneficiados de régimen subsidiado.</a:t>
          </a:r>
        </a:p>
      </dgm:t>
    </dgm:pt>
    <dgm:pt modelId="{99115A88-35F1-489C-8FB2-69EB6FFED2D2}" type="parTrans" cxnId="{BB6AB03F-A5EB-4A08-9F1A-BE6AF9CA5D64}">
      <dgm:prSet/>
      <dgm:spPr/>
      <dgm:t>
        <a:bodyPr/>
        <a:lstStyle/>
        <a:p>
          <a:endParaRPr lang="es-CO"/>
        </a:p>
      </dgm:t>
    </dgm:pt>
    <dgm:pt modelId="{E80B0E3D-F404-45F2-B826-7E900AC998C5}" type="sibTrans" cxnId="{BB6AB03F-A5EB-4A08-9F1A-BE6AF9CA5D64}">
      <dgm:prSet/>
      <dgm:spPr/>
      <dgm:t>
        <a:bodyPr/>
        <a:lstStyle/>
        <a:p>
          <a:endParaRPr lang="es-CO"/>
        </a:p>
      </dgm:t>
    </dgm:pt>
    <dgm:pt modelId="{178C9BB3-41CF-45F9-82FA-A73E9EC74821}">
      <dgm:prSet custT="1"/>
      <dgm:spPr/>
      <dgm:t>
        <a:bodyPr lIns="0" tIns="0" rIns="0" bIns="0"/>
        <a:lstStyle/>
        <a:p>
          <a:r>
            <a:rPr lang="es-CO" sz="1800" dirty="0" smtClean="0">
              <a:solidFill>
                <a:srgbClr val="003A6F"/>
              </a:solidFill>
            </a:rPr>
            <a:t>Bajo nivel de ingresos en segmentos vulnerables.</a:t>
          </a:r>
        </a:p>
      </dgm:t>
    </dgm:pt>
    <dgm:pt modelId="{CE9DDFDE-587D-4C0C-BB99-44278E0C5FB3}" type="parTrans" cxnId="{7C436EEC-5733-476D-A8C5-F0C71A4B971B}">
      <dgm:prSet/>
      <dgm:spPr/>
      <dgm:t>
        <a:bodyPr/>
        <a:lstStyle/>
        <a:p>
          <a:endParaRPr lang="es-CO"/>
        </a:p>
      </dgm:t>
    </dgm:pt>
    <dgm:pt modelId="{6CCBBC74-CA45-4BCB-AACA-107530494ADF}" type="sibTrans" cxnId="{7C436EEC-5733-476D-A8C5-F0C71A4B971B}">
      <dgm:prSet/>
      <dgm:spPr/>
      <dgm:t>
        <a:bodyPr/>
        <a:lstStyle/>
        <a:p>
          <a:endParaRPr lang="es-CO"/>
        </a:p>
      </dgm:t>
    </dgm:pt>
    <dgm:pt modelId="{CC152337-4F33-414B-9208-DCECD65D9EB8}">
      <dgm:prSet custT="1"/>
      <dgm:spPr/>
      <dgm:t>
        <a:bodyPr lIns="0" tIns="0" rIns="0" bIns="0"/>
        <a:lstStyle/>
        <a:p>
          <a:r>
            <a:rPr lang="es-CO" sz="1800" dirty="0" smtClean="0">
              <a:solidFill>
                <a:srgbClr val="003A6F"/>
              </a:solidFill>
            </a:rPr>
            <a:t>Uso no autorizado de energía eléctrica por clientes de bajos recursos.</a:t>
          </a:r>
        </a:p>
      </dgm:t>
    </dgm:pt>
    <dgm:pt modelId="{BE7E4FFF-1066-4FCC-9469-2223F6026C30}" type="parTrans" cxnId="{A1D52926-83A7-44C0-A3AA-E7C4767EA017}">
      <dgm:prSet/>
      <dgm:spPr/>
      <dgm:t>
        <a:bodyPr/>
        <a:lstStyle/>
        <a:p>
          <a:endParaRPr lang="es-CO"/>
        </a:p>
      </dgm:t>
    </dgm:pt>
    <dgm:pt modelId="{3E7C5DE3-3B18-46DC-9E49-9E9BDB702954}" type="sibTrans" cxnId="{A1D52926-83A7-44C0-A3AA-E7C4767EA017}">
      <dgm:prSet/>
      <dgm:spPr/>
      <dgm:t>
        <a:bodyPr/>
        <a:lstStyle/>
        <a:p>
          <a:endParaRPr lang="es-CO"/>
        </a:p>
      </dgm:t>
    </dgm:pt>
    <dgm:pt modelId="{1541872B-D152-4271-A327-8C5AE05DFF47}">
      <dgm:prSet custT="1"/>
      <dgm:spPr/>
      <dgm:t>
        <a:bodyPr lIns="0" tIns="0" rIns="0" bIns="0"/>
        <a:lstStyle/>
        <a:p>
          <a:r>
            <a:rPr lang="es-CO" sz="1600" dirty="0" smtClean="0">
              <a:solidFill>
                <a:srgbClr val="003A6F"/>
              </a:solidFill>
            </a:rPr>
            <a:t>Financiación estatal de la solución solar en lugar de consumo subsidiado.</a:t>
          </a:r>
        </a:p>
      </dgm:t>
    </dgm:pt>
    <dgm:pt modelId="{70610EC2-50CA-43B0-B8AA-0181E3F89F83}" type="parTrans" cxnId="{EBF39A54-98AA-4B9A-9441-6DF3603320E3}">
      <dgm:prSet/>
      <dgm:spPr/>
      <dgm:t>
        <a:bodyPr/>
        <a:lstStyle/>
        <a:p>
          <a:endParaRPr lang="es-CO"/>
        </a:p>
      </dgm:t>
    </dgm:pt>
    <dgm:pt modelId="{C33D3A58-9F32-4134-838F-0E4C6D28208E}" type="sibTrans" cxnId="{EBF39A54-98AA-4B9A-9441-6DF3603320E3}">
      <dgm:prSet/>
      <dgm:spPr/>
      <dgm:t>
        <a:bodyPr/>
        <a:lstStyle/>
        <a:p>
          <a:endParaRPr lang="es-CO"/>
        </a:p>
      </dgm:t>
    </dgm:pt>
    <dgm:pt modelId="{88A38B6E-3A31-4D81-AB01-E3DEAD1D6AAC}">
      <dgm:prSet custT="1"/>
      <dgm:spPr/>
      <dgm:t>
        <a:bodyPr lIns="0" tIns="0" rIns="0" bIns="0"/>
        <a:lstStyle/>
        <a:p>
          <a:r>
            <a:rPr lang="es-CO" sz="1600" dirty="0" smtClean="0">
              <a:solidFill>
                <a:srgbClr val="003A6F"/>
              </a:solidFill>
            </a:rPr>
            <a:t>Liquidación consumos de red y solar con tarifas diferenciadas.</a:t>
          </a:r>
        </a:p>
      </dgm:t>
    </dgm:pt>
    <dgm:pt modelId="{F8A6BCF1-1749-44D9-8830-A776B299F6B8}" type="parTrans" cxnId="{D9D245CB-50B3-4219-BCE8-EAE29E3A9B84}">
      <dgm:prSet/>
      <dgm:spPr/>
      <dgm:t>
        <a:bodyPr/>
        <a:lstStyle/>
        <a:p>
          <a:endParaRPr lang="es-CO"/>
        </a:p>
      </dgm:t>
    </dgm:pt>
    <dgm:pt modelId="{81E62B8B-26F5-43EF-83B0-366F0A381386}" type="sibTrans" cxnId="{D9D245CB-50B3-4219-BCE8-EAE29E3A9B84}">
      <dgm:prSet/>
      <dgm:spPr/>
      <dgm:t>
        <a:bodyPr/>
        <a:lstStyle/>
        <a:p>
          <a:endParaRPr lang="es-CO"/>
        </a:p>
      </dgm:t>
    </dgm:pt>
    <dgm:pt modelId="{41135D56-FCDF-40F2-9563-D4D97CF7590C}" type="pres">
      <dgm:prSet presAssocID="{5C687634-E9BE-4B51-9459-27DA74D8ED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28CF3AC-3116-41E1-A7A7-6D04144E3D9B}" type="pres">
      <dgm:prSet presAssocID="{5C687634-E9BE-4B51-9459-27DA74D8EDB7}" presName="tSp" presStyleCnt="0"/>
      <dgm:spPr/>
    </dgm:pt>
    <dgm:pt modelId="{580FFA89-C4D6-48EE-B54F-DC2A46534E78}" type="pres">
      <dgm:prSet presAssocID="{5C687634-E9BE-4B51-9459-27DA74D8EDB7}" presName="bSp" presStyleCnt="0"/>
      <dgm:spPr/>
    </dgm:pt>
    <dgm:pt modelId="{189C3948-5116-4C9B-BDCE-7AF1DECF2124}" type="pres">
      <dgm:prSet presAssocID="{5C687634-E9BE-4B51-9459-27DA74D8EDB7}" presName="process" presStyleCnt="0"/>
      <dgm:spPr/>
    </dgm:pt>
    <dgm:pt modelId="{FA7AC0E1-CFC3-4268-850B-FF21B9C8F70D}" type="pres">
      <dgm:prSet presAssocID="{84B000A0-B995-40A5-8061-A5DB4E1DB5BA}" presName="composite1" presStyleCnt="0"/>
      <dgm:spPr/>
    </dgm:pt>
    <dgm:pt modelId="{85A56ACD-6ED8-4217-AB8B-00ABB1C57942}" type="pres">
      <dgm:prSet presAssocID="{84B000A0-B995-40A5-8061-A5DB4E1DB5BA}" presName="dummyNode1" presStyleLbl="node1" presStyleIdx="0" presStyleCnt="3"/>
      <dgm:spPr/>
    </dgm:pt>
    <dgm:pt modelId="{470483D0-61CD-42C2-B10B-8586C6D158CB}" type="pres">
      <dgm:prSet presAssocID="{84B000A0-B995-40A5-8061-A5DB4E1DB5BA}" presName="childNode1" presStyleLbl="bgAcc1" presStyleIdx="0" presStyleCnt="3" custScaleY="1945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72FECC-2218-412B-8CBB-7F2F87437DBB}" type="pres">
      <dgm:prSet presAssocID="{84B000A0-B995-40A5-8061-A5DB4E1DB5B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8D7431-6242-43F2-AA90-B39691DF015B}" type="pres">
      <dgm:prSet presAssocID="{84B000A0-B995-40A5-8061-A5DB4E1DB5BA}" presName="parentNode1" presStyleLbl="node1" presStyleIdx="0" presStyleCnt="3" custLinFactNeighborY="7730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8650AF-5631-42E4-AB21-AE419EFC0555}" type="pres">
      <dgm:prSet presAssocID="{84B000A0-B995-40A5-8061-A5DB4E1DB5BA}" presName="connSite1" presStyleCnt="0"/>
      <dgm:spPr/>
    </dgm:pt>
    <dgm:pt modelId="{3C9B165A-7FC8-4E37-AFB6-55CD25F22EEE}" type="pres">
      <dgm:prSet presAssocID="{1F394D7D-4B89-4ADE-A951-C8B0AB4095E1}" presName="Name9" presStyleLbl="sibTrans2D1" presStyleIdx="0" presStyleCnt="2" custAng="1882732"/>
      <dgm:spPr/>
      <dgm:t>
        <a:bodyPr/>
        <a:lstStyle/>
        <a:p>
          <a:endParaRPr lang="es-CO"/>
        </a:p>
      </dgm:t>
    </dgm:pt>
    <dgm:pt modelId="{8722C975-B1A8-4340-B427-9832236823D0}" type="pres">
      <dgm:prSet presAssocID="{9A8D5D06-0BCA-4F12-A89C-DBCE3EC3E538}" presName="composite2" presStyleCnt="0"/>
      <dgm:spPr/>
    </dgm:pt>
    <dgm:pt modelId="{E5052743-9B42-4AE6-817C-AFD1833E724E}" type="pres">
      <dgm:prSet presAssocID="{9A8D5D06-0BCA-4F12-A89C-DBCE3EC3E538}" presName="dummyNode2" presStyleLbl="node1" presStyleIdx="0" presStyleCnt="3"/>
      <dgm:spPr/>
    </dgm:pt>
    <dgm:pt modelId="{3683ED44-4D08-4249-8EE9-BAA50584B9F8}" type="pres">
      <dgm:prSet presAssocID="{9A8D5D06-0BCA-4F12-A89C-DBCE3EC3E538}" presName="childNode2" presStyleLbl="bgAcc1" presStyleIdx="1" presStyleCnt="3" custScaleY="2011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8E230D-4D21-4FC2-AC87-9B4CED472D43}" type="pres">
      <dgm:prSet presAssocID="{9A8D5D06-0BCA-4F12-A89C-DBCE3EC3E53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E08771-4625-431D-B72E-ADCAD8B0D851}" type="pres">
      <dgm:prSet presAssocID="{9A8D5D06-0BCA-4F12-A89C-DBCE3EC3E538}" presName="parentNode2" presStyleLbl="node1" presStyleIdx="1" presStyleCnt="3" custLinFactNeighborY="-7575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3EF36B-7A7C-437E-8CDA-68BAF5BF3269}" type="pres">
      <dgm:prSet presAssocID="{9A8D5D06-0BCA-4F12-A89C-DBCE3EC3E538}" presName="connSite2" presStyleCnt="0"/>
      <dgm:spPr/>
    </dgm:pt>
    <dgm:pt modelId="{152A03AA-989C-4D6B-B19D-B443C2E30C08}" type="pres">
      <dgm:prSet presAssocID="{AD9CD8BD-9A1D-4302-B201-4EDF807E05BF}" presName="Name18" presStyleLbl="sibTrans2D1" presStyleIdx="1" presStyleCnt="2" custAng="20168678" custLinFactNeighborY="-1390"/>
      <dgm:spPr/>
      <dgm:t>
        <a:bodyPr/>
        <a:lstStyle/>
        <a:p>
          <a:endParaRPr lang="es-CO"/>
        </a:p>
      </dgm:t>
    </dgm:pt>
    <dgm:pt modelId="{A01F579F-85B8-4CCE-9CB6-14DEE91D1568}" type="pres">
      <dgm:prSet presAssocID="{C16514DC-202A-4C7A-BADD-E1AB7B189E46}" presName="composite1" presStyleCnt="0"/>
      <dgm:spPr/>
    </dgm:pt>
    <dgm:pt modelId="{B6441E37-67DF-4B30-91DC-4DA410BDC647}" type="pres">
      <dgm:prSet presAssocID="{C16514DC-202A-4C7A-BADD-E1AB7B189E46}" presName="dummyNode1" presStyleLbl="node1" presStyleIdx="1" presStyleCnt="3"/>
      <dgm:spPr/>
    </dgm:pt>
    <dgm:pt modelId="{90C03BCA-9CF8-4F5C-9049-34E7B53A6EBC}" type="pres">
      <dgm:prSet presAssocID="{C16514DC-202A-4C7A-BADD-E1AB7B189E46}" presName="childNode1" presStyleLbl="bgAcc1" presStyleIdx="2" presStyleCnt="3" custScaleY="23436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65800B-258C-41B7-B140-B8447830C124}" type="pres">
      <dgm:prSet presAssocID="{C16514DC-202A-4C7A-BADD-E1AB7B189E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FF4879-2657-4334-9D1F-8F6177BB12D4}" type="pres">
      <dgm:prSet presAssocID="{C16514DC-202A-4C7A-BADD-E1AB7B189E46}" presName="parentNode1" presStyleLbl="node1" presStyleIdx="2" presStyleCnt="3" custLinFactY="11915" custLinFactNeighborX="-433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422B9E-1C03-44D1-932E-061B3076D472}" type="pres">
      <dgm:prSet presAssocID="{C16514DC-202A-4C7A-BADD-E1AB7B189E46}" presName="connSite1" presStyleCnt="0"/>
      <dgm:spPr/>
    </dgm:pt>
  </dgm:ptLst>
  <dgm:cxnLst>
    <dgm:cxn modelId="{A426ADBC-5C7F-44C6-AC18-075F88ABED8E}" type="presOf" srcId="{BFB4B0F1-0207-4FB9-A865-B8E2E593D71B}" destId="{3972FECC-2218-412B-8CBB-7F2F87437DBB}" srcOrd="1" destOrd="0" presId="urn:microsoft.com/office/officeart/2005/8/layout/hProcess4"/>
    <dgm:cxn modelId="{59F56F7A-8977-4ACD-BEB0-1BB7F0C23FC9}" srcId="{5C687634-E9BE-4B51-9459-27DA74D8EDB7}" destId="{9A8D5D06-0BCA-4F12-A89C-DBCE3EC3E538}" srcOrd="1" destOrd="0" parTransId="{8AE7FF6A-529B-48FE-8B7B-8CBC0E9497DF}" sibTransId="{AD9CD8BD-9A1D-4302-B201-4EDF807E05BF}"/>
    <dgm:cxn modelId="{7C436EEC-5733-476D-A8C5-F0C71A4B971B}" srcId="{84B000A0-B995-40A5-8061-A5DB4E1DB5BA}" destId="{178C9BB3-41CF-45F9-82FA-A73E9EC74821}" srcOrd="1" destOrd="0" parTransId="{CE9DDFDE-587D-4C0C-BB99-44278E0C5FB3}" sibTransId="{6CCBBC74-CA45-4BCB-AACA-107530494ADF}"/>
    <dgm:cxn modelId="{B5DF9BD0-8227-4E14-BAAA-1CEDA8295951}" type="presOf" srcId="{CC152337-4F33-414B-9208-DCECD65D9EB8}" destId="{470483D0-61CD-42C2-B10B-8586C6D158CB}" srcOrd="0" destOrd="3" presId="urn:microsoft.com/office/officeart/2005/8/layout/hProcess4"/>
    <dgm:cxn modelId="{E76F8CD0-B711-4C89-850B-5592BDA9D215}" srcId="{9A8D5D06-0BCA-4F12-A89C-DBCE3EC3E538}" destId="{C17F6290-260B-46B7-81E1-376110B8B133}" srcOrd="0" destOrd="0" parTransId="{63075AA5-E40A-48B7-B237-0D6F058B021F}" sibTransId="{E6BA5C8E-F59A-4A01-8F5F-F0CE265CA870}"/>
    <dgm:cxn modelId="{DC771C66-7157-4642-AA71-25794559F501}" type="presOf" srcId="{C17F6290-260B-46B7-81E1-376110B8B133}" destId="{3683ED44-4D08-4249-8EE9-BAA50584B9F8}" srcOrd="0" destOrd="0" presId="urn:microsoft.com/office/officeart/2005/8/layout/hProcess4"/>
    <dgm:cxn modelId="{87ABE734-7EE2-4EFA-B08D-5EBF067951AD}" type="presOf" srcId="{84B000A0-B995-40A5-8061-A5DB4E1DB5BA}" destId="{FB8D7431-6242-43F2-AA90-B39691DF015B}" srcOrd="0" destOrd="0" presId="urn:microsoft.com/office/officeart/2005/8/layout/hProcess4"/>
    <dgm:cxn modelId="{29D2805C-54B7-47FD-A770-490A0FDB4676}" type="presOf" srcId="{BFB4B0F1-0207-4FB9-A865-B8E2E593D71B}" destId="{470483D0-61CD-42C2-B10B-8586C6D158CB}" srcOrd="0" destOrd="0" presId="urn:microsoft.com/office/officeart/2005/8/layout/hProcess4"/>
    <dgm:cxn modelId="{99A4BC69-5858-4CB2-A9DC-7A5B9C40012B}" type="presOf" srcId="{5C687634-E9BE-4B51-9459-27DA74D8EDB7}" destId="{41135D56-FCDF-40F2-9563-D4D97CF7590C}" srcOrd="0" destOrd="0" presId="urn:microsoft.com/office/officeart/2005/8/layout/hProcess4"/>
    <dgm:cxn modelId="{7BE0D441-E7D4-45AE-926A-39728893A895}" type="presOf" srcId="{AD9CD8BD-9A1D-4302-B201-4EDF807E05BF}" destId="{152A03AA-989C-4D6B-B19D-B443C2E30C08}" srcOrd="0" destOrd="0" presId="urn:microsoft.com/office/officeart/2005/8/layout/hProcess4"/>
    <dgm:cxn modelId="{8835B67A-B0D2-42FD-9CA5-B529FEEC7D3D}" srcId="{C16514DC-202A-4C7A-BADD-E1AB7B189E46}" destId="{940556CB-5229-4396-B507-A49F05FA3C78}" srcOrd="1" destOrd="0" parTransId="{3E1CF8C7-BD7D-4E24-A795-CB5C5F493AF3}" sibTransId="{96C41E4E-073E-432C-99EC-826F817BD7A6}"/>
    <dgm:cxn modelId="{DC7D55C7-7FC2-4E1F-88C2-698923049CB4}" srcId="{5C687634-E9BE-4B51-9459-27DA74D8EDB7}" destId="{C16514DC-202A-4C7A-BADD-E1AB7B189E46}" srcOrd="2" destOrd="0" parTransId="{234085FB-9FEB-4198-B903-1261C6180167}" sibTransId="{229A49B8-4C7A-4C0E-A7B5-1D68E4D55E19}"/>
    <dgm:cxn modelId="{BDC4A45F-BDEA-4DCE-858F-F7D1A9FAC5B8}" srcId="{84B000A0-B995-40A5-8061-A5DB4E1DB5BA}" destId="{BFB4B0F1-0207-4FB9-A865-B8E2E593D71B}" srcOrd="0" destOrd="0" parTransId="{6C9308A9-9526-460A-92E2-5B653330739C}" sibTransId="{4D234DAC-22B5-4256-873B-E34B91E9B3C6}"/>
    <dgm:cxn modelId="{C84AD9AC-1703-4B47-8C89-54065E3E82E8}" srcId="{84B000A0-B995-40A5-8061-A5DB4E1DB5BA}" destId="{D37B4F86-9759-4B98-A863-F0658D75C69D}" srcOrd="2" destOrd="0" parTransId="{A452B3DE-2BA5-4331-8406-A8BE301B8816}" sibTransId="{6EB0AB2B-DEF3-428A-A4C3-0ABFE1DF1563}"/>
    <dgm:cxn modelId="{F1464345-CE7A-4E20-BFFB-A00E0C7251CC}" type="presOf" srcId="{1541872B-D152-4271-A327-8C5AE05DFF47}" destId="{0965800B-258C-41B7-B140-B8447830C124}" srcOrd="1" destOrd="3" presId="urn:microsoft.com/office/officeart/2005/8/layout/hProcess4"/>
    <dgm:cxn modelId="{A18189AE-04F3-4C3F-8982-4A9FB6E314FB}" type="presOf" srcId="{CF183112-087E-4C12-8BAF-ECD6E8B43F24}" destId="{90C03BCA-9CF8-4F5C-9049-34E7B53A6EBC}" srcOrd="0" destOrd="2" presId="urn:microsoft.com/office/officeart/2005/8/layout/hProcess4"/>
    <dgm:cxn modelId="{DC5055CA-280A-4E5D-915E-E65DF412F091}" type="presOf" srcId="{68AE1E6E-2C21-4A4E-BFCC-40323F5340BF}" destId="{0965800B-258C-41B7-B140-B8447830C124}" srcOrd="1" destOrd="4" presId="urn:microsoft.com/office/officeart/2005/8/layout/hProcess4"/>
    <dgm:cxn modelId="{3B1FEBBA-7BB0-490C-8627-7D2A298354DA}" srcId="{C16514DC-202A-4C7A-BADD-E1AB7B189E46}" destId="{CF183112-087E-4C12-8BAF-ECD6E8B43F24}" srcOrd="2" destOrd="0" parTransId="{B468CA3F-88A5-4757-91D2-8FB9C54CAD1E}" sibTransId="{B557C9A7-02CF-4B00-B2BC-ED961D564F21}"/>
    <dgm:cxn modelId="{1832E591-C619-458D-B531-9F8D9CA8598A}" type="presOf" srcId="{1541872B-D152-4271-A327-8C5AE05DFF47}" destId="{90C03BCA-9CF8-4F5C-9049-34E7B53A6EBC}" srcOrd="0" destOrd="3" presId="urn:microsoft.com/office/officeart/2005/8/layout/hProcess4"/>
    <dgm:cxn modelId="{874F695A-23FF-4932-ADD3-C33BDA1840E4}" type="presOf" srcId="{B2621FE3-E654-4D11-943E-836707595EE1}" destId="{90C03BCA-9CF8-4F5C-9049-34E7B53A6EBC}" srcOrd="0" destOrd="0" presId="urn:microsoft.com/office/officeart/2005/8/layout/hProcess4"/>
    <dgm:cxn modelId="{C103E54B-C373-4C3C-A0A9-8CA512546685}" type="presOf" srcId="{D37B4F86-9759-4B98-A863-F0658D75C69D}" destId="{470483D0-61CD-42C2-B10B-8586C6D158CB}" srcOrd="0" destOrd="2" presId="urn:microsoft.com/office/officeart/2005/8/layout/hProcess4"/>
    <dgm:cxn modelId="{DEA79893-B4BF-4C3A-8938-A6A0DF71918D}" type="presOf" srcId="{88A38B6E-3A31-4D81-AB01-E3DEAD1D6AAC}" destId="{0965800B-258C-41B7-B140-B8447830C124}" srcOrd="1" destOrd="5" presId="urn:microsoft.com/office/officeart/2005/8/layout/hProcess4"/>
    <dgm:cxn modelId="{DFE94581-FFB2-4799-B764-D957136B3959}" type="presOf" srcId="{178C9BB3-41CF-45F9-82FA-A73E9EC74821}" destId="{470483D0-61CD-42C2-B10B-8586C6D158CB}" srcOrd="0" destOrd="1" presId="urn:microsoft.com/office/officeart/2005/8/layout/hProcess4"/>
    <dgm:cxn modelId="{2C292909-8D5C-4BB5-8385-014799AA53EE}" type="presOf" srcId="{9A8D5D06-0BCA-4F12-A89C-DBCE3EC3E538}" destId="{7AE08771-4625-431D-B72E-ADCAD8B0D851}" srcOrd="0" destOrd="0" presId="urn:microsoft.com/office/officeart/2005/8/layout/hProcess4"/>
    <dgm:cxn modelId="{2CE99B47-8986-44FE-A084-67CC07A6457A}" type="presOf" srcId="{CF183112-087E-4C12-8BAF-ECD6E8B43F24}" destId="{0965800B-258C-41B7-B140-B8447830C124}" srcOrd="1" destOrd="2" presId="urn:microsoft.com/office/officeart/2005/8/layout/hProcess4"/>
    <dgm:cxn modelId="{90CFDC4A-FF7E-4572-B14F-A4D100C3CB42}" type="presOf" srcId="{C16514DC-202A-4C7A-BADD-E1AB7B189E46}" destId="{5AFF4879-2657-4334-9D1F-8F6177BB12D4}" srcOrd="0" destOrd="0" presId="urn:microsoft.com/office/officeart/2005/8/layout/hProcess4"/>
    <dgm:cxn modelId="{6DEB1164-B427-4B0D-A9F3-D66433C69A73}" type="presOf" srcId="{1F394D7D-4B89-4ADE-A951-C8B0AB4095E1}" destId="{3C9B165A-7FC8-4E37-AFB6-55CD25F22EEE}" srcOrd="0" destOrd="0" presId="urn:microsoft.com/office/officeart/2005/8/layout/hProcess4"/>
    <dgm:cxn modelId="{E0A69682-157F-444A-A772-202E7BA847A0}" type="presOf" srcId="{CC152337-4F33-414B-9208-DCECD65D9EB8}" destId="{3972FECC-2218-412B-8CBB-7F2F87437DBB}" srcOrd="1" destOrd="3" presId="urn:microsoft.com/office/officeart/2005/8/layout/hProcess4"/>
    <dgm:cxn modelId="{EBF39A54-98AA-4B9A-9441-6DF3603320E3}" srcId="{C16514DC-202A-4C7A-BADD-E1AB7B189E46}" destId="{1541872B-D152-4271-A327-8C5AE05DFF47}" srcOrd="3" destOrd="0" parTransId="{70610EC2-50CA-43B0-B8AA-0181E3F89F83}" sibTransId="{C33D3A58-9F32-4134-838F-0E4C6D28208E}"/>
    <dgm:cxn modelId="{BB6AB03F-A5EB-4A08-9F1A-BE6AF9CA5D64}" srcId="{C16514DC-202A-4C7A-BADD-E1AB7B189E46}" destId="{68AE1E6E-2C21-4A4E-BFCC-40323F5340BF}" srcOrd="4" destOrd="0" parTransId="{99115A88-35F1-489C-8FB2-69EB6FFED2D2}" sibTransId="{E80B0E3D-F404-45F2-B826-7E900AC998C5}"/>
    <dgm:cxn modelId="{229AFAD7-6190-4859-B604-5099E00B01D4}" type="presOf" srcId="{C17F6290-260B-46B7-81E1-376110B8B133}" destId="{768E230D-4D21-4FC2-AC87-9B4CED472D43}" srcOrd="1" destOrd="0" presId="urn:microsoft.com/office/officeart/2005/8/layout/hProcess4"/>
    <dgm:cxn modelId="{445649F0-507A-4A5D-84F5-39F15117F405}" type="presOf" srcId="{178C9BB3-41CF-45F9-82FA-A73E9EC74821}" destId="{3972FECC-2218-412B-8CBB-7F2F87437DBB}" srcOrd="1" destOrd="1" presId="urn:microsoft.com/office/officeart/2005/8/layout/hProcess4"/>
    <dgm:cxn modelId="{6CF58413-626A-4663-B655-16C8749D07C5}" type="presOf" srcId="{D37B4F86-9759-4B98-A863-F0658D75C69D}" destId="{3972FECC-2218-412B-8CBB-7F2F87437DBB}" srcOrd="1" destOrd="2" presId="urn:microsoft.com/office/officeart/2005/8/layout/hProcess4"/>
    <dgm:cxn modelId="{D9D245CB-50B3-4219-BCE8-EAE29E3A9B84}" srcId="{C16514DC-202A-4C7A-BADD-E1AB7B189E46}" destId="{88A38B6E-3A31-4D81-AB01-E3DEAD1D6AAC}" srcOrd="5" destOrd="0" parTransId="{F8A6BCF1-1749-44D9-8830-A776B299F6B8}" sibTransId="{81E62B8B-26F5-43EF-83B0-366F0A381386}"/>
    <dgm:cxn modelId="{793601DA-E063-452D-8933-F8E8E5D3F1AF}" type="presOf" srcId="{940556CB-5229-4396-B507-A49F05FA3C78}" destId="{0965800B-258C-41B7-B140-B8447830C124}" srcOrd="1" destOrd="1" presId="urn:microsoft.com/office/officeart/2005/8/layout/hProcess4"/>
    <dgm:cxn modelId="{90DE4CC4-A0B3-4DB6-97E4-369190907C4B}" type="presOf" srcId="{940556CB-5229-4396-B507-A49F05FA3C78}" destId="{90C03BCA-9CF8-4F5C-9049-34E7B53A6EBC}" srcOrd="0" destOrd="1" presId="urn:microsoft.com/office/officeart/2005/8/layout/hProcess4"/>
    <dgm:cxn modelId="{137CD975-8CE8-4A91-9D1C-D8D782BDD7FE}" srcId="{5C687634-E9BE-4B51-9459-27DA74D8EDB7}" destId="{84B000A0-B995-40A5-8061-A5DB4E1DB5BA}" srcOrd="0" destOrd="0" parTransId="{8354E28C-0E6F-47DE-81B4-EEA271CD5EA9}" sibTransId="{1F394D7D-4B89-4ADE-A951-C8B0AB4095E1}"/>
    <dgm:cxn modelId="{408BEF8C-DDA0-49C7-9E4C-F101ED1F8AA5}" srcId="{C16514DC-202A-4C7A-BADD-E1AB7B189E46}" destId="{B2621FE3-E654-4D11-943E-836707595EE1}" srcOrd="0" destOrd="0" parTransId="{24F6F632-42CA-41E6-AB91-A77815F5A733}" sibTransId="{93FAFE7B-5150-452C-A590-1E512DEAFEFE}"/>
    <dgm:cxn modelId="{1C50A4A4-8FC8-481C-A4CD-AEE713982238}" type="presOf" srcId="{B2621FE3-E654-4D11-943E-836707595EE1}" destId="{0965800B-258C-41B7-B140-B8447830C124}" srcOrd="1" destOrd="0" presId="urn:microsoft.com/office/officeart/2005/8/layout/hProcess4"/>
    <dgm:cxn modelId="{A1D52926-83A7-44C0-A3AA-E7C4767EA017}" srcId="{84B000A0-B995-40A5-8061-A5DB4E1DB5BA}" destId="{CC152337-4F33-414B-9208-DCECD65D9EB8}" srcOrd="3" destOrd="0" parTransId="{BE7E4FFF-1066-4FCC-9469-2223F6026C30}" sibTransId="{3E7C5DE3-3B18-46DC-9E49-9E9BDB702954}"/>
    <dgm:cxn modelId="{E1545315-C5F8-47F6-8BE2-597A195AC818}" type="presOf" srcId="{88A38B6E-3A31-4D81-AB01-E3DEAD1D6AAC}" destId="{90C03BCA-9CF8-4F5C-9049-34E7B53A6EBC}" srcOrd="0" destOrd="5" presId="urn:microsoft.com/office/officeart/2005/8/layout/hProcess4"/>
    <dgm:cxn modelId="{FED13E4B-7430-4B78-9EB6-35D76D833159}" type="presOf" srcId="{68AE1E6E-2C21-4A4E-BFCC-40323F5340BF}" destId="{90C03BCA-9CF8-4F5C-9049-34E7B53A6EBC}" srcOrd="0" destOrd="4" presId="urn:microsoft.com/office/officeart/2005/8/layout/hProcess4"/>
    <dgm:cxn modelId="{278807F1-EF7C-4CE6-B568-1E876920E328}" type="presParOf" srcId="{41135D56-FCDF-40F2-9563-D4D97CF7590C}" destId="{728CF3AC-3116-41E1-A7A7-6D04144E3D9B}" srcOrd="0" destOrd="0" presId="urn:microsoft.com/office/officeart/2005/8/layout/hProcess4"/>
    <dgm:cxn modelId="{A7AE0225-CC90-4522-8B65-C94A317206D5}" type="presParOf" srcId="{41135D56-FCDF-40F2-9563-D4D97CF7590C}" destId="{580FFA89-C4D6-48EE-B54F-DC2A46534E78}" srcOrd="1" destOrd="0" presId="urn:microsoft.com/office/officeart/2005/8/layout/hProcess4"/>
    <dgm:cxn modelId="{E1E37494-EC7B-4CC0-8496-57CDA3BBC3FF}" type="presParOf" srcId="{41135D56-FCDF-40F2-9563-D4D97CF7590C}" destId="{189C3948-5116-4C9B-BDCE-7AF1DECF2124}" srcOrd="2" destOrd="0" presId="urn:microsoft.com/office/officeart/2005/8/layout/hProcess4"/>
    <dgm:cxn modelId="{7E04427E-3D9A-4E01-9051-41668DDDEDC0}" type="presParOf" srcId="{189C3948-5116-4C9B-BDCE-7AF1DECF2124}" destId="{FA7AC0E1-CFC3-4268-850B-FF21B9C8F70D}" srcOrd="0" destOrd="0" presId="urn:microsoft.com/office/officeart/2005/8/layout/hProcess4"/>
    <dgm:cxn modelId="{BC722A47-99F9-4812-8211-095BFCAC52F9}" type="presParOf" srcId="{FA7AC0E1-CFC3-4268-850B-FF21B9C8F70D}" destId="{85A56ACD-6ED8-4217-AB8B-00ABB1C57942}" srcOrd="0" destOrd="0" presId="urn:microsoft.com/office/officeart/2005/8/layout/hProcess4"/>
    <dgm:cxn modelId="{ED717178-1AA7-4BDF-8607-0355999AFE3B}" type="presParOf" srcId="{FA7AC0E1-CFC3-4268-850B-FF21B9C8F70D}" destId="{470483D0-61CD-42C2-B10B-8586C6D158CB}" srcOrd="1" destOrd="0" presId="urn:microsoft.com/office/officeart/2005/8/layout/hProcess4"/>
    <dgm:cxn modelId="{4DB09987-864B-4A79-9177-324425EC77CA}" type="presParOf" srcId="{FA7AC0E1-CFC3-4268-850B-FF21B9C8F70D}" destId="{3972FECC-2218-412B-8CBB-7F2F87437DBB}" srcOrd="2" destOrd="0" presId="urn:microsoft.com/office/officeart/2005/8/layout/hProcess4"/>
    <dgm:cxn modelId="{3D1EBAC9-689C-48C8-A6AB-61F403C09F58}" type="presParOf" srcId="{FA7AC0E1-CFC3-4268-850B-FF21B9C8F70D}" destId="{FB8D7431-6242-43F2-AA90-B39691DF015B}" srcOrd="3" destOrd="0" presId="urn:microsoft.com/office/officeart/2005/8/layout/hProcess4"/>
    <dgm:cxn modelId="{85990DBD-9181-4C22-A56E-AC1BD8799482}" type="presParOf" srcId="{FA7AC0E1-CFC3-4268-850B-FF21B9C8F70D}" destId="{528650AF-5631-42E4-AB21-AE419EFC0555}" srcOrd="4" destOrd="0" presId="urn:microsoft.com/office/officeart/2005/8/layout/hProcess4"/>
    <dgm:cxn modelId="{1420E9F7-5062-4406-8C77-6951CDB4A722}" type="presParOf" srcId="{189C3948-5116-4C9B-BDCE-7AF1DECF2124}" destId="{3C9B165A-7FC8-4E37-AFB6-55CD25F22EEE}" srcOrd="1" destOrd="0" presId="urn:microsoft.com/office/officeart/2005/8/layout/hProcess4"/>
    <dgm:cxn modelId="{29591705-8847-42F1-9E72-296E59CC3183}" type="presParOf" srcId="{189C3948-5116-4C9B-BDCE-7AF1DECF2124}" destId="{8722C975-B1A8-4340-B427-9832236823D0}" srcOrd="2" destOrd="0" presId="urn:microsoft.com/office/officeart/2005/8/layout/hProcess4"/>
    <dgm:cxn modelId="{3D4E27EA-6B0B-42F2-B8A2-8C01F5C9E434}" type="presParOf" srcId="{8722C975-B1A8-4340-B427-9832236823D0}" destId="{E5052743-9B42-4AE6-817C-AFD1833E724E}" srcOrd="0" destOrd="0" presId="urn:microsoft.com/office/officeart/2005/8/layout/hProcess4"/>
    <dgm:cxn modelId="{47664513-DDA4-4DAE-9A33-75FFC3E491CF}" type="presParOf" srcId="{8722C975-B1A8-4340-B427-9832236823D0}" destId="{3683ED44-4D08-4249-8EE9-BAA50584B9F8}" srcOrd="1" destOrd="0" presId="urn:microsoft.com/office/officeart/2005/8/layout/hProcess4"/>
    <dgm:cxn modelId="{D07A5338-EAD4-4CE5-8741-85F748530A1D}" type="presParOf" srcId="{8722C975-B1A8-4340-B427-9832236823D0}" destId="{768E230D-4D21-4FC2-AC87-9B4CED472D43}" srcOrd="2" destOrd="0" presId="urn:microsoft.com/office/officeart/2005/8/layout/hProcess4"/>
    <dgm:cxn modelId="{09F30302-C874-4414-99D8-AD0031EFB6CC}" type="presParOf" srcId="{8722C975-B1A8-4340-B427-9832236823D0}" destId="{7AE08771-4625-431D-B72E-ADCAD8B0D851}" srcOrd="3" destOrd="0" presId="urn:microsoft.com/office/officeart/2005/8/layout/hProcess4"/>
    <dgm:cxn modelId="{9727F544-17C5-4689-A507-31F1E917F8FF}" type="presParOf" srcId="{8722C975-B1A8-4340-B427-9832236823D0}" destId="{E43EF36B-7A7C-437E-8CDA-68BAF5BF3269}" srcOrd="4" destOrd="0" presId="urn:microsoft.com/office/officeart/2005/8/layout/hProcess4"/>
    <dgm:cxn modelId="{EB39B567-EF1E-421B-8E6C-A4A30A9F7F0C}" type="presParOf" srcId="{189C3948-5116-4C9B-BDCE-7AF1DECF2124}" destId="{152A03AA-989C-4D6B-B19D-B443C2E30C08}" srcOrd="3" destOrd="0" presId="urn:microsoft.com/office/officeart/2005/8/layout/hProcess4"/>
    <dgm:cxn modelId="{D111C071-309E-473E-8D02-190C48E8906B}" type="presParOf" srcId="{189C3948-5116-4C9B-BDCE-7AF1DECF2124}" destId="{A01F579F-85B8-4CCE-9CB6-14DEE91D1568}" srcOrd="4" destOrd="0" presId="urn:microsoft.com/office/officeart/2005/8/layout/hProcess4"/>
    <dgm:cxn modelId="{F3B892E6-E03D-4C3F-9FC7-A3D94616DE19}" type="presParOf" srcId="{A01F579F-85B8-4CCE-9CB6-14DEE91D1568}" destId="{B6441E37-67DF-4B30-91DC-4DA410BDC647}" srcOrd="0" destOrd="0" presId="urn:microsoft.com/office/officeart/2005/8/layout/hProcess4"/>
    <dgm:cxn modelId="{2B3E3BA7-7A0F-4757-8E77-FECDF867CC9E}" type="presParOf" srcId="{A01F579F-85B8-4CCE-9CB6-14DEE91D1568}" destId="{90C03BCA-9CF8-4F5C-9049-34E7B53A6EBC}" srcOrd="1" destOrd="0" presId="urn:microsoft.com/office/officeart/2005/8/layout/hProcess4"/>
    <dgm:cxn modelId="{CF904DD7-447F-4C88-938D-0982B9254003}" type="presParOf" srcId="{A01F579F-85B8-4CCE-9CB6-14DEE91D1568}" destId="{0965800B-258C-41B7-B140-B8447830C124}" srcOrd="2" destOrd="0" presId="urn:microsoft.com/office/officeart/2005/8/layout/hProcess4"/>
    <dgm:cxn modelId="{F7F1A6EF-8800-4F32-8443-EB660D6581FA}" type="presParOf" srcId="{A01F579F-85B8-4CCE-9CB6-14DEE91D1568}" destId="{5AFF4879-2657-4334-9D1F-8F6177BB12D4}" srcOrd="3" destOrd="0" presId="urn:microsoft.com/office/officeart/2005/8/layout/hProcess4"/>
    <dgm:cxn modelId="{E5E46424-0601-41F2-886A-A11795DF4031}" type="presParOf" srcId="{A01F579F-85B8-4CCE-9CB6-14DEE91D1568}" destId="{8A422B9E-1C03-44D1-932E-061B3076D47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3DB30-B933-42FF-B048-CF6D2D489A14}" type="datetimeFigureOut">
              <a:rPr lang="es-CO" altLang="es-CO"/>
              <a:pPr>
                <a:defRPr/>
              </a:pPr>
              <a:t>08/12/2015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0001-64E5-4C50-8E24-7BC3899A3C24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4663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4244-B19A-4E8F-9BF0-351F44D829F2}" type="datetimeFigureOut">
              <a:rPr lang="es-CO" altLang="es-CO"/>
              <a:pPr>
                <a:defRPr/>
              </a:pPr>
              <a:t>08/12/2015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5105-0D26-41B7-84C5-E03DE1177C5E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37318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206D-96CA-4E67-8E3D-53BE5D60BC9C}" type="datetimeFigureOut">
              <a:rPr lang="es-CO" altLang="es-CO"/>
              <a:pPr>
                <a:defRPr/>
              </a:pPr>
              <a:t>08/12/2015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3C1B-189D-405D-83D0-49B3BF12307C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86954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0F95-1016-415C-8F05-E10F647520B0}" type="datetimeFigureOut">
              <a:rPr lang="es-CO" altLang="es-CO"/>
              <a:pPr>
                <a:defRPr/>
              </a:pPr>
              <a:t>08/12/2015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EA951-7D0A-4D9F-AEB6-7E4E35D0E3A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613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0C35-3A09-4BF8-944E-BA7875548F07}" type="datetimeFigureOut">
              <a:rPr lang="es-CO" altLang="es-CO"/>
              <a:pPr>
                <a:defRPr/>
              </a:pPr>
              <a:t>08/12/2015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AD93-9E8E-49DA-9B63-44704049F22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0694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3563-D07C-44BE-ACBE-18E125BE02EB}" type="datetimeFigureOut">
              <a:rPr lang="es-CO" altLang="es-CO"/>
              <a:pPr>
                <a:defRPr/>
              </a:pPr>
              <a:t>08/12/2015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D8073-4C44-4B9E-81A1-7235FC23126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83599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BCAB-85BE-402F-A95A-F809381AE431}" type="datetimeFigureOut">
              <a:rPr lang="es-CO" altLang="es-CO"/>
              <a:pPr>
                <a:defRPr/>
              </a:pPr>
              <a:t>08/12/2015</a:t>
            </a:fld>
            <a:endParaRPr lang="es-CO" alt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D78E-4E20-4D92-9415-AA77BC92D3D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6491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6096000" cy="792088"/>
          </a:xfrm>
        </p:spPr>
        <p:txBody>
          <a:bodyPr/>
          <a:lstStyle>
            <a:lvl1pPr algn="just">
              <a:defRPr sz="32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8486-D7D9-4793-9FC3-19CC9B6D557B}" type="datetimeFigureOut">
              <a:rPr lang="es-CO" altLang="es-CO"/>
              <a:pPr>
                <a:defRPr/>
              </a:pPr>
              <a:t>08/12/2015</a:t>
            </a:fld>
            <a:endParaRPr lang="es-CO" alt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8904-FD2C-48C2-BF76-023D1169BD74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56289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6655-A091-424C-8E47-8B53CE276B2A}" type="datetimeFigureOut">
              <a:rPr lang="es-CO" altLang="es-CO"/>
              <a:pPr>
                <a:defRPr/>
              </a:pPr>
              <a:t>08/12/2015</a:t>
            </a:fld>
            <a:endParaRPr lang="es-CO" alt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8795-705D-45FC-8A50-42DBC940D844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6721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0C821-50F4-4FFD-A23D-F712E1BD5F30}" type="datetimeFigureOut">
              <a:rPr lang="es-CO" altLang="es-CO"/>
              <a:pPr>
                <a:defRPr/>
              </a:pPr>
              <a:t>08/12/2015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15F3-B1A7-4B36-AF17-F8FD9AA5ED0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17409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37A73-EB8A-4E07-9A40-4B0BF0921BC4}" type="datetimeFigureOut">
              <a:rPr lang="es-CO" altLang="es-CO"/>
              <a:pPr>
                <a:defRPr/>
              </a:pPr>
              <a:t>08/12/2015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8FA6-EADB-48D4-9EB9-B5012CBFF7A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75209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FE19E1-295E-48AC-821E-9F259B7A6A01}" type="datetimeFigureOut">
              <a:rPr lang="es-CO" altLang="es-CO"/>
              <a:pPr>
                <a:defRPr/>
              </a:pPr>
              <a:t>08/12/2015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1E3D466-0091-4364-B903-9688B5B23BF9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4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ヒラギノ角ゴ Pro W3" pitchFamily="125" charset="-128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ヒラギノ角ゴ Pro W3" pitchFamily="125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ヒラギノ角ゴ Pro W3" pitchFamily="125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ヒラギノ角ゴ Pro W3" pitchFamily="125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ヒラギノ角ゴ Pro W3" pitchFamily="125" charset="-128"/>
          <a:cs typeface="ヒラギノ角ゴ Pro W3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125" charset="-128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125" charset="-128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125" charset="-128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125" charset="-128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125" charset="-128"/>
          <a:cs typeface="ヒラギノ角ゴ Pro W3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file:///D:\Hector\Estudios\Hogares%20sostenibles\VIDEOS\VIDEO%20HOGARES%20ENERGETICAMENTE%20SOSTENIBLES%20(1).mp4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8509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CO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</a:t>
            </a:r>
            <a:endParaRPr lang="es-CO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Marcador de conteni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eaLnBrk="1" hangingPunct="1"/>
            <a:r>
              <a:rPr lang="es-CO" smtClean="0"/>
              <a:t>Financiación a través del FENOGE.</a:t>
            </a:r>
          </a:p>
          <a:p>
            <a:pPr eaLnBrk="1" hangingPunct="1"/>
            <a:r>
              <a:rPr lang="es-CO" smtClean="0"/>
              <a:t>Instalación 1.8 kWp por usuario.</a:t>
            </a:r>
          </a:p>
          <a:p>
            <a:pPr eaLnBrk="1" hangingPunct="1"/>
            <a:r>
              <a:rPr lang="es-CO" smtClean="0"/>
              <a:t>Eliminación subsidios a usuarios incorporados en programa.</a:t>
            </a:r>
          </a:p>
          <a:p>
            <a:pPr eaLnBrk="1" hangingPunct="1"/>
            <a:r>
              <a:rPr lang="es-CO" smtClean="0"/>
              <a:t>Cubrimiento costos AOM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ln/>
          <a:effectLst>
            <a:outerShdw blurRad="50800" dist="9525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s-CO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600" dirty="0">
                <a:ea typeface="MS PGothic" pitchFamily="34" charset="-128"/>
              </a:rPr>
              <a:t>Proyecto Hogares Sostenibles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4527-9208-4D3A-93B9-2F1B93225177}" type="slidenum">
              <a:rPr lang="es-ES" altLang="es-CO" smtClean="0"/>
              <a:pPr/>
              <a:t>2</a:t>
            </a:fld>
            <a:endParaRPr lang="es-ES" altLang="es-CO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41167136"/>
              </p:ext>
            </p:extLst>
          </p:nvPr>
        </p:nvGraphicFramePr>
        <p:xfrm>
          <a:off x="179512" y="692697"/>
          <a:ext cx="9066658" cy="6028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otón de acción: Película 5">
            <a:hlinkClick r:id="rId7" action="ppaction://hlinkfile" highlightClick="1"/>
          </p:cNvPr>
          <p:cNvSpPr/>
          <p:nvPr/>
        </p:nvSpPr>
        <p:spPr>
          <a:xfrm>
            <a:off x="251520" y="883438"/>
            <a:ext cx="3024336" cy="77219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07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0825" y="115888"/>
            <a:ext cx="6096000" cy="792162"/>
          </a:xfrm>
        </p:spPr>
        <p:txBody>
          <a:bodyPr/>
          <a:lstStyle/>
          <a:p>
            <a:pPr>
              <a:defRPr/>
            </a:pPr>
            <a:r>
              <a:rPr lang="es-CO" dirty="0" smtClean="0"/>
              <a:t>Diagrama esquemático</a:t>
            </a:r>
            <a:endParaRPr lang="es-CO" dirty="0"/>
          </a:p>
        </p:txBody>
      </p:sp>
      <p:pic>
        <p:nvPicPr>
          <p:cNvPr id="6147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225"/>
            <a:ext cx="6408738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ángulo 5"/>
          <p:cNvSpPr>
            <a:spLocks noChangeArrowheads="1"/>
          </p:cNvSpPr>
          <p:nvPr/>
        </p:nvSpPr>
        <p:spPr bwMode="auto">
          <a:xfrm>
            <a:off x="6346825" y="1989138"/>
            <a:ext cx="2689225" cy="2862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5" charset="-128"/>
              </a:defRPr>
            </a:lvl9pPr>
          </a:lstStyle>
          <a:p>
            <a:r>
              <a:rPr lang="es-CO" b="1" dirty="0" smtClean="0">
                <a:solidFill>
                  <a:srgbClr val="C00000"/>
                </a:solidFill>
              </a:rPr>
              <a:t>Dos medidores por usuario: uno para medición horaria bidireccional (flujos con el sistema) y otro para medición de generación solar.</a:t>
            </a:r>
          </a:p>
          <a:p>
            <a:r>
              <a:rPr lang="es-CO" dirty="0" smtClean="0">
                <a:solidFill>
                  <a:prstClr val="black"/>
                </a:solidFill>
              </a:rPr>
              <a:t>Liquidación horaria diferencial en periodos de  consumo o de producción.</a:t>
            </a:r>
          </a:p>
        </p:txBody>
      </p:sp>
    </p:spTree>
    <p:extLst>
      <p:ext uri="{BB962C8B-B14F-4D97-AF65-F5344CB8AC3E}">
        <p14:creationId xmlns:p14="http://schemas.microsoft.com/office/powerpoint/2010/main" val="11875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7211"/>
            <a:ext cx="5912427" cy="629371"/>
          </a:xfrm>
        </p:spPr>
        <p:txBody>
          <a:bodyPr/>
          <a:lstStyle/>
          <a:p>
            <a:r>
              <a:rPr lang="es-CO" dirty="0" smtClean="0"/>
              <a:t>Aspectos a tener en cuenta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41664"/>
            <a:ext cx="8229600" cy="5284499"/>
          </a:xfrm>
        </p:spPr>
        <p:txBody>
          <a:bodyPr>
            <a:normAutofit fontScale="70000" lnSpcReduction="20000"/>
          </a:bodyPr>
          <a:lstStyle/>
          <a:p>
            <a:r>
              <a:rPr lang="es-CO" dirty="0" smtClean="0"/>
              <a:t>Beneficios para el usuario:</a:t>
            </a:r>
          </a:p>
          <a:p>
            <a:pPr lvl="1"/>
            <a:r>
              <a:rPr lang="es-CO" dirty="0" smtClean="0"/>
              <a:t>Cambio relación con la Empresa</a:t>
            </a:r>
          </a:p>
          <a:p>
            <a:pPr lvl="1"/>
            <a:r>
              <a:rPr lang="es-CO" dirty="0" smtClean="0"/>
              <a:t>Parte activa de la cadena del servicio (“</a:t>
            </a:r>
            <a:r>
              <a:rPr lang="es-CO" dirty="0" err="1" smtClean="0"/>
              <a:t>Prosumidor</a:t>
            </a:r>
            <a:r>
              <a:rPr lang="es-CO" dirty="0" smtClean="0"/>
              <a:t>”)</a:t>
            </a:r>
          </a:p>
          <a:p>
            <a:pPr lvl="1"/>
            <a:r>
              <a:rPr lang="es-CO" dirty="0" smtClean="0"/>
              <a:t>Menores costes del servicio. Posible fuente de ingresos (AOM)</a:t>
            </a:r>
          </a:p>
          <a:p>
            <a:r>
              <a:rPr lang="es-CO" dirty="0" smtClean="0"/>
              <a:t>Beneficios para la empresa:</a:t>
            </a:r>
          </a:p>
          <a:p>
            <a:pPr lvl="1"/>
            <a:r>
              <a:rPr lang="es-CO" dirty="0" smtClean="0"/>
              <a:t>Reducción pérdidas técnicas y no técnicas</a:t>
            </a:r>
          </a:p>
          <a:p>
            <a:pPr lvl="1"/>
            <a:r>
              <a:rPr lang="es-CO" dirty="0" smtClean="0"/>
              <a:t>Mejora recaudo</a:t>
            </a:r>
          </a:p>
          <a:p>
            <a:pPr lvl="1"/>
            <a:r>
              <a:rPr lang="es-CO" dirty="0" smtClean="0"/>
              <a:t>Generación de bajo costo</a:t>
            </a:r>
          </a:p>
          <a:p>
            <a:pPr lvl="1"/>
            <a:r>
              <a:rPr lang="es-CO" dirty="0" smtClean="0"/>
              <a:t>Menores costos operativos</a:t>
            </a:r>
          </a:p>
          <a:p>
            <a:r>
              <a:rPr lang="es-CO" dirty="0" smtClean="0"/>
              <a:t>Beneficios para el estado</a:t>
            </a:r>
          </a:p>
          <a:p>
            <a:pPr lvl="1"/>
            <a:r>
              <a:rPr lang="es-CO" dirty="0" smtClean="0"/>
              <a:t>Solución de mediano plazo para el tema de subsidios</a:t>
            </a:r>
          </a:p>
          <a:p>
            <a:pPr lvl="1"/>
            <a:r>
              <a:rPr lang="es-CO" dirty="0" smtClean="0"/>
              <a:t>Liberación de recursos para inversión social</a:t>
            </a:r>
          </a:p>
          <a:p>
            <a:pPr lvl="1"/>
            <a:r>
              <a:rPr lang="es-CO" dirty="0" smtClean="0"/>
              <a:t>Generación de energía limpia</a:t>
            </a:r>
          </a:p>
          <a:p>
            <a:r>
              <a:rPr lang="es-CO" dirty="0" smtClean="0"/>
              <a:t>Beneficios sectoriales</a:t>
            </a:r>
          </a:p>
          <a:p>
            <a:pPr lvl="1"/>
            <a:r>
              <a:rPr lang="es-CO" dirty="0" smtClean="0"/>
              <a:t>Generación empleo</a:t>
            </a:r>
          </a:p>
          <a:p>
            <a:pPr lvl="1"/>
            <a:r>
              <a:rPr lang="es-CO" dirty="0" smtClean="0"/>
              <a:t>Dinamización tecnológica y económica</a:t>
            </a:r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28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8509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CO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proyecto</a:t>
            </a:r>
            <a:endParaRPr lang="es-CO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Marcador de contenido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CO" sz="2500" smtClean="0"/>
              <a:t>Instalación de una solución solar fotovoltaica en tecnología de inyección directa a la red (Grid Tie, no requiere de la instalación de baterías). </a:t>
            </a:r>
          </a:p>
          <a:p>
            <a:pPr eaLnBrk="1" hangingPunct="1">
              <a:lnSpc>
                <a:spcPct val="80000"/>
              </a:lnSpc>
            </a:pPr>
            <a:r>
              <a:rPr lang="es-CO" sz="2500" smtClean="0"/>
              <a:t>Contempla instalar medición inteligente bidireccional </a:t>
            </a:r>
          </a:p>
          <a:p>
            <a:pPr eaLnBrk="1" hangingPunct="1">
              <a:lnSpc>
                <a:spcPct val="80000"/>
              </a:lnSpc>
            </a:pPr>
            <a:r>
              <a:rPr lang="es-CO" sz="2500" smtClean="0"/>
              <a:t>Los consumos de la red serían liquidados a la tarifa plena.</a:t>
            </a:r>
          </a:p>
          <a:p>
            <a:pPr eaLnBrk="1" hangingPunct="1">
              <a:lnSpc>
                <a:spcPct val="80000"/>
              </a:lnSpc>
            </a:pPr>
            <a:r>
              <a:rPr lang="es-CO" sz="2500" smtClean="0"/>
              <a:t>Para el medio ambiente es beneficioso en la medida en que se genere energía al interior de los centros de consumo y por tanto se requiere menos cantidad de energía del sistema.</a:t>
            </a:r>
          </a:p>
          <a:p>
            <a:pPr eaLnBrk="1" hangingPunct="1">
              <a:lnSpc>
                <a:spcPct val="80000"/>
              </a:lnSpc>
            </a:pPr>
            <a:r>
              <a:rPr lang="es-CO" sz="2500" smtClean="0"/>
              <a:t>El proyecto requiere de la participación de diversos actores: la comunidad, el Estado, el Gobierno Municipal, la Empresa de Servicios Públicos y proveedores.</a:t>
            </a:r>
          </a:p>
          <a:p>
            <a:pPr eaLnBrk="1" hangingPunct="1">
              <a:lnSpc>
                <a:spcPct val="80000"/>
              </a:lnSpc>
            </a:pPr>
            <a:endParaRPr lang="es-CO" sz="2500" smtClean="0"/>
          </a:p>
          <a:p>
            <a:pPr eaLnBrk="1" hangingPunct="1">
              <a:lnSpc>
                <a:spcPct val="80000"/>
              </a:lnSpc>
            </a:pPr>
            <a:endParaRPr lang="es-CO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8509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CO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Descripción</a:t>
            </a:r>
          </a:p>
        </p:txBody>
      </p:sp>
      <p:sp>
        <p:nvSpPr>
          <p:cNvPr id="819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O" smtClean="0"/>
              <a:t>La solución requiere de un sistema de </a:t>
            </a:r>
            <a:r>
              <a:rPr lang="es-CO" b="1" smtClean="0">
                <a:solidFill>
                  <a:srgbClr val="C00000"/>
                </a:solidFill>
              </a:rPr>
              <a:t>medición remota horaria bidireccional.</a:t>
            </a:r>
          </a:p>
          <a:p>
            <a:pPr eaLnBrk="1" hangingPunct="1"/>
            <a:r>
              <a:rPr lang="es-CO" smtClean="0"/>
              <a:t>La solución en conexión grid-tie abarata los costos, porque no requiere del uso de acumuladores.</a:t>
            </a:r>
          </a:p>
          <a:p>
            <a:pPr eaLnBrk="1" hangingPunct="1"/>
            <a:r>
              <a:rPr lang="es-CO" smtClean="0"/>
              <a:t>Para que el sistema funcione en la modalidad grid-tie, es indispensable que esté conectado a la infraestructura eléctrica del SDL</a:t>
            </a:r>
          </a:p>
          <a:p>
            <a:pPr eaLnBrk="1" hangingPunct="1"/>
            <a:endParaRPr lang="es-C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8509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CO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Hipótesis</a:t>
            </a:r>
            <a:endParaRPr lang="es-CO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2275" y="1154113"/>
            <a:ext cx="8229600" cy="50831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s-CO" dirty="0" smtClean="0"/>
              <a:t>Si los usuarios </a:t>
            </a:r>
            <a:r>
              <a:rPr lang="es-CO" dirty="0"/>
              <a:t>y población más vulnerable, </a:t>
            </a:r>
            <a:r>
              <a:rPr lang="es-CO" dirty="0" smtClean="0"/>
              <a:t>(último </a:t>
            </a:r>
            <a:r>
              <a:rPr lang="es-CO" dirty="0"/>
              <a:t>gran foco de pérdidas de </a:t>
            </a:r>
            <a:r>
              <a:rPr lang="es-CO" dirty="0" smtClean="0"/>
              <a:t>energía), son </a:t>
            </a:r>
            <a:r>
              <a:rPr lang="es-CO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autosostenibles</a:t>
            </a:r>
            <a:r>
              <a:rPr lang="es-CO" dirty="0" smtClean="0"/>
              <a:t> </a:t>
            </a:r>
            <a:r>
              <a:rPr lang="es-CO" dirty="0"/>
              <a:t>y encuentran alternativas de desarrollo en la participación de estos esquemas, se eliminaría este factor incidente en el problema y </a:t>
            </a:r>
            <a:r>
              <a:rPr lang="es-CO" b="1" dirty="0">
                <a:solidFill>
                  <a:srgbClr val="C00000"/>
                </a:solidFill>
              </a:rPr>
              <a:t>se generaría mayor bienestar social y económico</a:t>
            </a:r>
            <a:r>
              <a:rPr lang="es-CO" dirty="0"/>
              <a:t> para este segmento de la población</a:t>
            </a:r>
            <a:r>
              <a:rPr lang="es-CO" dirty="0" smtClean="0"/>
              <a:t>.</a:t>
            </a:r>
          </a:p>
          <a:p>
            <a:pPr eaLnBrk="1" hangingPunct="1">
              <a:defRPr/>
            </a:pPr>
            <a:r>
              <a:rPr lang="es-CO" dirty="0" smtClean="0"/>
              <a:t>La </a:t>
            </a:r>
            <a:r>
              <a:rPr lang="es-CO" dirty="0"/>
              <a:t>participación del estado a través de la financiación con recursos del esquema de solidaridad podría en principio asegurar la viabilidad financiera, liberando en el mediano plazo recursos que pueden ser destinados a asegurar un mejor y mayor bienestar social, atendiendo las responsabilidades que le competen como estado social de </a:t>
            </a:r>
            <a:r>
              <a:rPr lang="es-CO" dirty="0" smtClean="0"/>
              <a:t>derecho.</a:t>
            </a:r>
          </a:p>
          <a:p>
            <a:pPr eaLnBrk="1" hangingPunct="1">
              <a:defRPr/>
            </a:pPr>
            <a:r>
              <a:rPr lang="es-C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cualquier escenario se deben cubrir los costos de todos los agentes en la cadena del servicio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8509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CO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Limitaciones</a:t>
            </a:r>
            <a:endParaRPr lang="es-CO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s-CO" b="1" dirty="0" smtClean="0"/>
              <a:t>Regulatorias</a:t>
            </a:r>
            <a:endParaRPr lang="es-CO" b="1" dirty="0"/>
          </a:p>
          <a:p>
            <a:pPr lvl="1" eaLnBrk="1" hangingPunct="1">
              <a:defRPr/>
            </a:pPr>
            <a:r>
              <a:rPr lang="es-CO" dirty="0"/>
              <a:t>No está claramente definido el esquema de remuneración del pequeño productor de energía.</a:t>
            </a:r>
          </a:p>
          <a:p>
            <a:pPr lvl="1" eaLnBrk="1" hangingPunct="1">
              <a:defRPr/>
            </a:pPr>
            <a:r>
              <a:rPr lang="es-CO" dirty="0"/>
              <a:t>No está definido el mecanismo técnico/comercial para la gestión y medición de excedentes y consumos de energía, ni los costos por </a:t>
            </a:r>
            <a:r>
              <a:rPr lang="es-CO" dirty="0" smtClean="0"/>
              <a:t>los sistemas de </a:t>
            </a:r>
            <a:r>
              <a:rPr lang="es-CO" dirty="0"/>
              <a:t>gestión de medida y gestión comercial.</a:t>
            </a:r>
          </a:p>
          <a:p>
            <a:pPr lvl="1" eaLnBrk="1" hangingPunct="1">
              <a:defRPr/>
            </a:pPr>
            <a:r>
              <a:rPr lang="es-CO" dirty="0"/>
              <a:t>La Ley 1715 de 2014 aún no está reglamentada</a:t>
            </a:r>
            <a:r>
              <a:rPr lang="es-CO" dirty="0" smtClean="0"/>
              <a:t>.</a:t>
            </a:r>
            <a:endParaRPr lang="es-CO" dirty="0"/>
          </a:p>
          <a:p>
            <a:pPr eaLnBrk="1" hangingPunct="1">
              <a:defRPr/>
            </a:pPr>
            <a:r>
              <a:rPr lang="es-CO" b="1" dirty="0"/>
              <a:t>Sociales</a:t>
            </a:r>
          </a:p>
          <a:p>
            <a:pPr lvl="1" eaLnBrk="1" hangingPunct="1">
              <a:defRPr/>
            </a:pPr>
            <a:r>
              <a:rPr lang="es-CO" dirty="0"/>
              <a:t>Cualquier tipo de proceso que involucre a la comunidad debe contar con el aval de la misma para el éxito del proyecto en sus diferentes etapas; incubación, implementación, monitoreo y gestión, operación y desmantelamiento al final de la vida útil.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8509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CO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costos tarifarios</a:t>
            </a:r>
            <a:endParaRPr lang="es-CO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s-CO" dirty="0"/>
              <a:t>Regulatoriamente, en el cálculo de la tarifa se debe tener en cuenta lo </a:t>
            </a:r>
            <a:r>
              <a:rPr lang="es-CO" dirty="0" smtClean="0"/>
              <a:t>siguiente:</a:t>
            </a:r>
          </a:p>
          <a:p>
            <a:pPr lvl="1" eaLnBrk="1" hangingPunct="1">
              <a:defRPr/>
            </a:pPr>
            <a:r>
              <a:rPr lang="es-CO" b="1" dirty="0"/>
              <a:t>Cálculo del componente G</a:t>
            </a:r>
            <a:r>
              <a:rPr lang="es-CO" dirty="0"/>
              <a:t>. No se ve afectado </a:t>
            </a:r>
            <a:r>
              <a:rPr lang="es-CO" dirty="0" smtClean="0"/>
              <a:t>por </a:t>
            </a:r>
            <a:r>
              <a:rPr lang="es-CO" dirty="0"/>
              <a:t>variaciones en la demanda. Una disminución en la demanda propicia una disminución en los precios de la oferta, con beneficios para todo el sistema</a:t>
            </a:r>
            <a:r>
              <a:rPr lang="es-CO" dirty="0" smtClean="0"/>
              <a:t>.</a:t>
            </a:r>
          </a:p>
          <a:p>
            <a:pPr lvl="1" eaLnBrk="1" hangingPunct="1">
              <a:defRPr/>
            </a:pPr>
            <a:r>
              <a:rPr lang="es-CO" b="1" dirty="0" smtClean="0"/>
              <a:t>Cálculo </a:t>
            </a:r>
            <a:r>
              <a:rPr lang="es-CO" b="1" dirty="0"/>
              <a:t>de componentes </a:t>
            </a:r>
            <a:r>
              <a:rPr lang="es-CO" b="1" dirty="0" smtClean="0"/>
              <a:t>T, R, ADD </a:t>
            </a:r>
            <a:r>
              <a:rPr lang="es-CO" b="1" dirty="0"/>
              <a:t>y remuneración del nivel 4</a:t>
            </a:r>
            <a:r>
              <a:rPr lang="es-CO" dirty="0"/>
              <a:t>. Los valores son ajustados mensualmente con base en la variación de la demanda. No asumen riesgos, es ingreso garantizado para los agentes</a:t>
            </a:r>
            <a:r>
              <a:rPr lang="es-CO" dirty="0" smtClean="0"/>
              <a:t>.</a:t>
            </a:r>
          </a:p>
          <a:p>
            <a:pPr lvl="1" eaLnBrk="1" hangingPunct="1">
              <a:defRPr/>
            </a:pPr>
            <a:r>
              <a:rPr lang="es-CO" b="1" dirty="0"/>
              <a:t>Cálculo del componente D para remunerar los </a:t>
            </a:r>
            <a:r>
              <a:rPr lang="es-CO" b="1" dirty="0" smtClean="0"/>
              <a:t>activos </a:t>
            </a:r>
            <a:r>
              <a:rPr lang="es-CO" b="1" dirty="0"/>
              <a:t>del SDL</a:t>
            </a:r>
            <a:r>
              <a:rPr lang="es-CO" dirty="0"/>
              <a:t>. La metodología de remuneración sólo ajusta el cargo por la variación del IPP, </a:t>
            </a:r>
            <a:r>
              <a:rPr lang="es-CO" b="1" dirty="0">
                <a:solidFill>
                  <a:srgbClr val="C00000"/>
                </a:solidFill>
              </a:rPr>
              <a:t>es el que asume el riesgo de la demanda en el sistema</a:t>
            </a:r>
            <a:r>
              <a:rPr lang="es-CO" dirty="0" smtClean="0"/>
              <a:t>.</a:t>
            </a:r>
          </a:p>
          <a:p>
            <a:pPr lvl="1" eaLnBrk="1" hangingPunct="1">
              <a:defRPr/>
            </a:pPr>
            <a:r>
              <a:rPr lang="es-CO" b="1" dirty="0"/>
              <a:t>Cálculo del componente C</a:t>
            </a:r>
            <a:r>
              <a:rPr lang="es-CO" dirty="0"/>
              <a:t>. Es un valor de intermediación, que no se ve afectado por variaciones en la </a:t>
            </a:r>
            <a:r>
              <a:rPr lang="es-CO" dirty="0" smtClean="0"/>
              <a:t>demanda.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F8DBFA7-4DE3-4689-BFB8-AB951B2CFAF8}" vid="{1A4D1C1F-B626-47B3-A3FF-F3F9EEC879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652</TotalTime>
  <Words>809</Words>
  <Application>Microsoft Office PowerPoint</Application>
  <PresentationFormat>Presentación en pantalla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MS PGothic</vt:lpstr>
      <vt:lpstr>Arial</vt:lpstr>
      <vt:lpstr>Calibri</vt:lpstr>
      <vt:lpstr>ヒラギノ角ゴ Pro W3</vt:lpstr>
      <vt:lpstr>Tema1</vt:lpstr>
      <vt:lpstr>Presentación de PowerPoint</vt:lpstr>
      <vt:lpstr> Proyecto Hogares Sostenibles</vt:lpstr>
      <vt:lpstr>Diagrama esquemático</vt:lpstr>
      <vt:lpstr>Aspectos a tener en cuenta</vt:lpstr>
      <vt:lpstr>El proyecto</vt:lpstr>
      <vt:lpstr>Descripción</vt:lpstr>
      <vt:lpstr>Hipótesis</vt:lpstr>
      <vt:lpstr>Limitaciones</vt:lpstr>
      <vt:lpstr>Análisis costos tarifarios</vt:lpstr>
      <vt:lpstr>Propuesta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ArteFinal</dc:creator>
  <cp:lastModifiedBy>Carlos Alberto Ávila Calderón</cp:lastModifiedBy>
  <cp:revision>47</cp:revision>
  <dcterms:created xsi:type="dcterms:W3CDTF">2012-10-25T20:00:27Z</dcterms:created>
  <dcterms:modified xsi:type="dcterms:W3CDTF">2015-12-08T21:58:22Z</dcterms:modified>
</cp:coreProperties>
</file>