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  <p:sldMasterId id="2147483815" r:id="rId2"/>
    <p:sldMasterId id="2147483828" r:id="rId3"/>
    <p:sldMasterId id="2147483855" r:id="rId4"/>
  </p:sldMasterIdLst>
  <p:notesMasterIdLst>
    <p:notesMasterId r:id="rId29"/>
  </p:notesMasterIdLst>
  <p:handoutMasterIdLst>
    <p:handoutMasterId r:id="rId30"/>
  </p:handoutMasterIdLst>
  <p:sldIdLst>
    <p:sldId id="365" r:id="rId5"/>
    <p:sldId id="366" r:id="rId6"/>
    <p:sldId id="404" r:id="rId7"/>
    <p:sldId id="368" r:id="rId8"/>
    <p:sldId id="406" r:id="rId9"/>
    <p:sldId id="407" r:id="rId10"/>
    <p:sldId id="408" r:id="rId11"/>
    <p:sldId id="375" r:id="rId12"/>
    <p:sldId id="425" r:id="rId13"/>
    <p:sldId id="405" r:id="rId14"/>
    <p:sldId id="424" r:id="rId15"/>
    <p:sldId id="426" r:id="rId16"/>
    <p:sldId id="412" r:id="rId17"/>
    <p:sldId id="413" r:id="rId18"/>
    <p:sldId id="415" r:id="rId19"/>
    <p:sldId id="427" r:id="rId20"/>
    <p:sldId id="411" r:id="rId21"/>
    <p:sldId id="416" r:id="rId22"/>
    <p:sldId id="378" r:id="rId23"/>
    <p:sldId id="419" r:id="rId24"/>
    <p:sldId id="420" r:id="rId25"/>
    <p:sldId id="421" r:id="rId26"/>
    <p:sldId id="409" r:id="rId27"/>
    <p:sldId id="399" r:id="rId28"/>
  </p:sldIdLst>
  <p:sldSz cx="9144000" cy="6858000" type="screen4x3"/>
  <p:notesSz cx="7019925" cy="93059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C4CBEA"/>
    <a:srgbClr val="6E6ED0"/>
    <a:srgbClr val="CACAEE"/>
    <a:srgbClr val="BAF8C6"/>
    <a:srgbClr val="FFE07D"/>
    <a:srgbClr val="5BB1FF"/>
    <a:srgbClr val="8BC8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6" autoAdjust="0"/>
    <p:restoredTop sz="89186" autoAdjust="0"/>
  </p:normalViewPr>
  <p:slideViewPr>
    <p:cSldViewPr>
      <p:cViewPr>
        <p:scale>
          <a:sx n="90" d="100"/>
          <a:sy n="90" d="100"/>
        </p:scale>
        <p:origin x="-21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4A0AEA5-225A-41B6-A1DF-649613815F44}" type="datetimeFigureOut">
              <a:rPr lang="es-CO"/>
              <a:pPr>
                <a:defRPr/>
              </a:pPr>
              <a:t>02/12/2011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2CF7EF4-84CD-4BA0-8134-4FB6A89209E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50919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8F1A8D-D640-4E86-8064-93434804CB11}" type="datetimeFigureOut">
              <a:rPr lang="es-ES"/>
              <a:pPr>
                <a:defRPr/>
              </a:pPr>
              <a:t>02/12/2011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FF808C1-0890-45C0-84A3-DCC7560181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31311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976478" y="8840948"/>
            <a:ext cx="3041862" cy="4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1" tIns="46771" rIns="93541" bIns="46771" anchor="b"/>
          <a:lstStyle/>
          <a:p>
            <a:pPr algn="r" defTabSz="934399"/>
            <a:fld id="{4D198E98-4213-4AE9-95E1-04234D81C7DE}" type="slidenum">
              <a:rPr lang="es-ES" sz="1100"/>
              <a:pPr algn="r" defTabSz="934399"/>
              <a:t>2</a:t>
            </a:fld>
            <a:endParaRPr lang="es-ES" sz="11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6137" cy="34909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3" y="4418093"/>
            <a:ext cx="5620383" cy="4189570"/>
          </a:xfrm>
          <a:noFill/>
          <a:ln/>
        </p:spPr>
        <p:txBody>
          <a:bodyPr lIns="93541" tIns="46771" rIns="93541" bIns="4677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976478" y="8840948"/>
            <a:ext cx="3041862" cy="4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1" tIns="46771" rIns="93541" bIns="46771" anchor="b"/>
          <a:lstStyle/>
          <a:p>
            <a:pPr algn="r" defTabSz="934399"/>
            <a:fld id="{4D198E98-4213-4AE9-95E1-04234D81C7DE}" type="slidenum">
              <a:rPr lang="es-ES" sz="1100"/>
              <a:pPr algn="r" defTabSz="934399"/>
              <a:t>15</a:t>
            </a:fld>
            <a:endParaRPr lang="es-ES" sz="11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6137" cy="34909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3" y="4418093"/>
            <a:ext cx="5620383" cy="4189570"/>
          </a:xfrm>
          <a:noFill/>
          <a:ln/>
        </p:spPr>
        <p:txBody>
          <a:bodyPr lIns="93541" tIns="46771" rIns="93541" bIns="4677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976478" y="8840948"/>
            <a:ext cx="3041862" cy="4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1" tIns="46771" rIns="93541" bIns="46771" anchor="b"/>
          <a:lstStyle/>
          <a:p>
            <a:pPr algn="r" defTabSz="934399"/>
            <a:fld id="{4D198E98-4213-4AE9-95E1-04234D81C7DE}" type="slidenum">
              <a:rPr lang="es-ES" sz="1100"/>
              <a:pPr algn="r" defTabSz="934399"/>
              <a:t>17</a:t>
            </a:fld>
            <a:endParaRPr lang="es-ES" sz="11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6137" cy="34909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3" y="4418093"/>
            <a:ext cx="5620383" cy="4189570"/>
          </a:xfrm>
          <a:noFill/>
          <a:ln/>
        </p:spPr>
        <p:txBody>
          <a:bodyPr lIns="93541" tIns="46771" rIns="93541" bIns="4677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976478" y="8840948"/>
            <a:ext cx="3041862" cy="4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1" tIns="46771" rIns="93541" bIns="46771" anchor="b"/>
          <a:lstStyle/>
          <a:p>
            <a:pPr algn="r" defTabSz="934399"/>
            <a:fld id="{4D198E98-4213-4AE9-95E1-04234D81C7DE}" type="slidenum">
              <a:rPr lang="es-ES" sz="1100"/>
              <a:pPr algn="r" defTabSz="934399"/>
              <a:t>18</a:t>
            </a:fld>
            <a:endParaRPr lang="es-ES" sz="11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6137" cy="34909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3" y="4418093"/>
            <a:ext cx="5620383" cy="4189570"/>
          </a:xfrm>
          <a:noFill/>
          <a:ln/>
        </p:spPr>
        <p:txBody>
          <a:bodyPr lIns="93541" tIns="46771" rIns="93541" bIns="4677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976478" y="8840948"/>
            <a:ext cx="3041862" cy="4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1" tIns="46771" rIns="93541" bIns="46771" anchor="b"/>
          <a:lstStyle/>
          <a:p>
            <a:pPr algn="r" defTabSz="934399"/>
            <a:fld id="{4D198E98-4213-4AE9-95E1-04234D81C7DE}" type="slidenum">
              <a:rPr lang="es-ES" sz="1100"/>
              <a:pPr algn="r" defTabSz="934399"/>
              <a:t>20</a:t>
            </a:fld>
            <a:endParaRPr lang="es-ES" sz="11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6137" cy="34909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3" y="4418093"/>
            <a:ext cx="5620383" cy="4189570"/>
          </a:xfrm>
          <a:noFill/>
          <a:ln/>
        </p:spPr>
        <p:txBody>
          <a:bodyPr lIns="93541" tIns="46771" rIns="93541" bIns="4677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976478" y="8840948"/>
            <a:ext cx="3041862" cy="4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1" tIns="46771" rIns="93541" bIns="46771" anchor="b"/>
          <a:lstStyle/>
          <a:p>
            <a:pPr algn="r" defTabSz="934399"/>
            <a:fld id="{4D198E98-4213-4AE9-95E1-04234D81C7DE}" type="slidenum">
              <a:rPr lang="es-ES" sz="1100"/>
              <a:pPr algn="r" defTabSz="934399"/>
              <a:t>21</a:t>
            </a:fld>
            <a:endParaRPr lang="es-ES" sz="11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6137" cy="34909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3" y="4418093"/>
            <a:ext cx="5620383" cy="4189570"/>
          </a:xfrm>
          <a:noFill/>
          <a:ln/>
        </p:spPr>
        <p:txBody>
          <a:bodyPr lIns="93541" tIns="46771" rIns="93541" bIns="4677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976478" y="8840948"/>
            <a:ext cx="3041862" cy="4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1" tIns="46771" rIns="93541" bIns="46771" anchor="b"/>
          <a:lstStyle/>
          <a:p>
            <a:pPr algn="r" defTabSz="934399"/>
            <a:fld id="{4D198E98-4213-4AE9-95E1-04234D81C7DE}" type="slidenum">
              <a:rPr lang="es-ES" sz="1100"/>
              <a:pPr algn="r" defTabSz="934399"/>
              <a:t>23</a:t>
            </a:fld>
            <a:endParaRPr lang="es-ES" sz="11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6137" cy="34909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3" y="4418093"/>
            <a:ext cx="5620383" cy="4189570"/>
          </a:xfrm>
          <a:noFill/>
          <a:ln/>
        </p:spPr>
        <p:txBody>
          <a:bodyPr lIns="93541" tIns="46771" rIns="93541" bIns="4677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976478" y="8840948"/>
            <a:ext cx="3041862" cy="4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1" tIns="46771" rIns="93541" bIns="46771" anchor="b"/>
          <a:lstStyle/>
          <a:p>
            <a:pPr algn="r" defTabSz="934399"/>
            <a:fld id="{4D198E98-4213-4AE9-95E1-04234D81C7DE}" type="slidenum">
              <a:rPr lang="es-ES" sz="1100"/>
              <a:pPr algn="r" defTabSz="934399"/>
              <a:t>4</a:t>
            </a:fld>
            <a:endParaRPr lang="es-ES" sz="11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6137" cy="34909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3" y="4418093"/>
            <a:ext cx="5620383" cy="4189570"/>
          </a:xfrm>
          <a:noFill/>
          <a:ln/>
        </p:spPr>
        <p:txBody>
          <a:bodyPr lIns="93541" tIns="46771" rIns="93541" bIns="4677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976478" y="8840948"/>
            <a:ext cx="3041862" cy="4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1" tIns="46771" rIns="93541" bIns="46771" anchor="b"/>
          <a:lstStyle/>
          <a:p>
            <a:pPr algn="r" defTabSz="934399"/>
            <a:fld id="{4D198E98-4213-4AE9-95E1-04234D81C7DE}" type="slidenum">
              <a:rPr lang="es-ES" sz="1100"/>
              <a:pPr algn="r" defTabSz="934399"/>
              <a:t>5</a:t>
            </a:fld>
            <a:endParaRPr lang="es-ES" sz="11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6137" cy="34909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3" y="4418093"/>
            <a:ext cx="5620383" cy="4189570"/>
          </a:xfrm>
          <a:noFill/>
          <a:ln/>
        </p:spPr>
        <p:txBody>
          <a:bodyPr lIns="93541" tIns="46771" rIns="93541" bIns="4677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976478" y="8840948"/>
            <a:ext cx="3041862" cy="4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1" tIns="46771" rIns="93541" bIns="46771" anchor="b"/>
          <a:lstStyle/>
          <a:p>
            <a:pPr algn="r" defTabSz="934399"/>
            <a:fld id="{4D198E98-4213-4AE9-95E1-04234D81C7DE}" type="slidenum">
              <a:rPr lang="es-ES" sz="1100"/>
              <a:pPr algn="r" defTabSz="934399"/>
              <a:t>6</a:t>
            </a:fld>
            <a:endParaRPr lang="es-ES" sz="11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6137" cy="34909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3" y="4418093"/>
            <a:ext cx="5620383" cy="4189570"/>
          </a:xfrm>
          <a:noFill/>
          <a:ln/>
        </p:spPr>
        <p:txBody>
          <a:bodyPr lIns="93541" tIns="46771" rIns="93541" bIns="4677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976478" y="8840948"/>
            <a:ext cx="3041862" cy="4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1" tIns="46771" rIns="93541" bIns="46771" anchor="b"/>
          <a:lstStyle/>
          <a:p>
            <a:pPr algn="r" defTabSz="934399"/>
            <a:fld id="{4D198E98-4213-4AE9-95E1-04234D81C7DE}" type="slidenum">
              <a:rPr lang="es-ES" sz="1100"/>
              <a:pPr algn="r" defTabSz="934399"/>
              <a:t>7</a:t>
            </a:fld>
            <a:endParaRPr lang="es-ES" sz="11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6137" cy="34909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3" y="4418093"/>
            <a:ext cx="5620383" cy="4189570"/>
          </a:xfrm>
          <a:noFill/>
          <a:ln/>
        </p:spPr>
        <p:txBody>
          <a:bodyPr lIns="93541" tIns="46771" rIns="93541" bIns="4677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CO" smtClean="0">
                <a:latin typeface="Calibri" pitchFamily="34" charset="0"/>
                <a:cs typeface="Arial" charset="0"/>
              </a:rPr>
              <a:t>**Los efectos corresponden a choques acumulados en modelos de CGE y se recalculan en una función de producción Cobb-Douglas, para poder sacar la senda de la PTF.</a:t>
            </a:r>
          </a:p>
          <a:p>
            <a:pPr eaLnBrk="1" hangingPunct="1">
              <a:spcBef>
                <a:spcPct val="0"/>
              </a:spcBef>
            </a:pPr>
            <a:r>
              <a:rPr lang="es-CO" smtClean="0">
                <a:latin typeface="Calibri" pitchFamily="34" charset="0"/>
                <a:cs typeface="Arial" charset="0"/>
              </a:rPr>
              <a:t>***Ello supone un crecimiento anual del empleo de 2,9% y un crecimiento de la PEA de 2,2%.</a:t>
            </a:r>
            <a:endParaRPr lang="es-CO" smtClean="0">
              <a:latin typeface="Calibri" pitchFamily="34" charset="0"/>
            </a:endParaRPr>
          </a:p>
          <a:p>
            <a:endParaRPr lang="es-ES" smtClean="0"/>
          </a:p>
        </p:txBody>
      </p:sp>
      <p:sp>
        <p:nvSpPr>
          <p:cNvPr id="5529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116"/>
            <a:fld id="{209F1219-2EF6-4897-970F-781E365202D7}" type="slidenum">
              <a:rPr lang="es-ES" smtClean="0"/>
              <a:pPr defTabSz="931116"/>
              <a:t>8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976478" y="8840948"/>
            <a:ext cx="3041862" cy="4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1" tIns="46771" rIns="93541" bIns="46771" anchor="b"/>
          <a:lstStyle/>
          <a:p>
            <a:pPr algn="r" defTabSz="934399"/>
            <a:fld id="{4D198E98-4213-4AE9-95E1-04234D81C7DE}" type="slidenum">
              <a:rPr lang="es-ES" sz="1100"/>
              <a:pPr algn="r" defTabSz="934399"/>
              <a:t>10</a:t>
            </a:fld>
            <a:endParaRPr lang="es-ES" sz="11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6137" cy="34909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3" y="4418093"/>
            <a:ext cx="5620383" cy="4189570"/>
          </a:xfrm>
          <a:noFill/>
          <a:ln/>
        </p:spPr>
        <p:txBody>
          <a:bodyPr lIns="93541" tIns="46771" rIns="93541" bIns="4677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976478" y="8840948"/>
            <a:ext cx="3041862" cy="4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1" tIns="46771" rIns="93541" bIns="46771" anchor="b"/>
          <a:lstStyle/>
          <a:p>
            <a:pPr algn="r" defTabSz="934399"/>
            <a:fld id="{4D198E98-4213-4AE9-95E1-04234D81C7DE}" type="slidenum">
              <a:rPr lang="es-ES" sz="1100"/>
              <a:pPr algn="r" defTabSz="934399"/>
              <a:t>13</a:t>
            </a:fld>
            <a:endParaRPr lang="es-ES" sz="11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6137" cy="34909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3" y="4418093"/>
            <a:ext cx="5620383" cy="4189570"/>
          </a:xfrm>
          <a:noFill/>
          <a:ln/>
        </p:spPr>
        <p:txBody>
          <a:bodyPr lIns="93541" tIns="46771" rIns="93541" bIns="4677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976478" y="8840948"/>
            <a:ext cx="3041862" cy="4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1" tIns="46771" rIns="93541" bIns="46771" anchor="b"/>
          <a:lstStyle/>
          <a:p>
            <a:pPr algn="r" defTabSz="934399"/>
            <a:fld id="{4D198E98-4213-4AE9-95E1-04234D81C7DE}" type="slidenum">
              <a:rPr lang="es-ES" sz="1100"/>
              <a:pPr algn="r" defTabSz="934399"/>
              <a:t>14</a:t>
            </a:fld>
            <a:endParaRPr lang="es-ES" sz="11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6137" cy="34909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3" y="4418093"/>
            <a:ext cx="5620383" cy="4189570"/>
          </a:xfrm>
          <a:noFill/>
          <a:ln/>
        </p:spPr>
        <p:txBody>
          <a:bodyPr lIns="93541" tIns="46771" rIns="93541" bIns="4677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4617EC2-A74B-4048-9E3C-2F865564F6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EC6B930-2FD2-455C-861A-F01F51BD35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A72C3B-0811-4D48-A44C-C5D3E9D9D1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55E037C-959F-450C-AC51-688EE67471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54A01F-69C7-4E7B-B4DD-0A31881071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D0984DC-6EC2-45D5-9B90-0D3DE97A6B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5E9BDB4-57EA-4C4D-8719-BA09E586F8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7A4A9FE-BE67-4342-B37C-858C110591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7F33D71-06FE-431C-AAFC-CA49751B0D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3863C31-5FA3-4CF9-B567-875ADFB3F9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9A9A664-A33E-4FF4-994C-0B38DA4A0D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0A2D2CD-26D7-41AB-9C3B-957D8E8C06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6513" y="0"/>
            <a:ext cx="9144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FFFFFF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 flipV="1">
            <a:off x="107504" y="6479623"/>
            <a:ext cx="7848872" cy="4571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/>
          <a:srcRect t="10242" b="6984"/>
          <a:stretch>
            <a:fillRect/>
          </a:stretch>
        </p:blipFill>
        <p:spPr bwMode="auto">
          <a:xfrm>
            <a:off x="7956550" y="6143625"/>
            <a:ext cx="10795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5938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0F3CC06-E0BF-4A5E-A209-6012FFF332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0E0D2C2-55FD-4724-9CCA-F837DA92F7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127DA46-A12C-47B9-9813-0D3EFCE4A5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4115FD8-ED4D-4653-A1C2-AB1CDA38AB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6E75DC-302B-4732-BE45-E600E20593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7BBCAD-E850-4AB2-AA2E-C74739A762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310958-38D9-444F-A3EE-E80FC022BA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2FB5A7-C835-472C-BCF5-B18EFDCE0F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0AB5F47-0CD5-48FC-8AE1-C097FF459B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7CB56E-7926-455B-B475-D0533776C021}" type="datetimeFigureOut">
              <a:rPr lang="es-CO"/>
              <a:pPr>
                <a:defRPr/>
              </a:pPr>
              <a:t>02/12/2011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257745-0A86-461F-AEA7-AA8922E4A0A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70609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806450"/>
            <a:ext cx="9144000" cy="36000"/>
          </a:xfrm>
          <a:prstGeom prst="rect">
            <a:avLst/>
          </a:prstGeom>
          <a:solidFill>
            <a:srgbClr val="0F4B87"/>
          </a:solidFill>
          <a:ln w="9525">
            <a:solidFill>
              <a:srgbClr val="0F479E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rgbClr val="000000"/>
              </a:solidFill>
              <a:latin typeface="Arial Narrow"/>
            </a:endParaRPr>
          </a:p>
        </p:txBody>
      </p:sp>
      <p:pic>
        <p:nvPicPr>
          <p:cNvPr id="3075" name="Picture 49" descr="Image_Colombia_COA_New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5738" y="66675"/>
            <a:ext cx="7143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2000" y="4852988"/>
            <a:ext cx="8640000" cy="0"/>
          </a:xfrm>
          <a:prstGeom prst="rect">
            <a:avLst/>
          </a:prstGeom>
          <a:solidFill>
            <a:srgbClr val="0F4B87"/>
          </a:solidFill>
          <a:ln w="9525">
            <a:solidFill>
              <a:srgbClr val="0F479E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rgbClr val="000000"/>
              </a:solidFill>
              <a:latin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806450"/>
            <a:ext cx="9144000" cy="36000"/>
          </a:xfrm>
          <a:prstGeom prst="rect">
            <a:avLst/>
          </a:prstGeom>
          <a:solidFill>
            <a:srgbClr val="0F4B87"/>
          </a:solidFill>
          <a:ln w="9525">
            <a:solidFill>
              <a:srgbClr val="0F479E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rgbClr val="000000"/>
              </a:solidFill>
              <a:latin typeface="Arial Narrow"/>
            </a:endParaRPr>
          </a:p>
        </p:txBody>
      </p:sp>
      <p:pic>
        <p:nvPicPr>
          <p:cNvPr id="4099" name="Picture 49" descr="Image_Colombia_COA_New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5738" y="66675"/>
            <a:ext cx="7143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2000" y="4852988"/>
            <a:ext cx="8640000" cy="0"/>
          </a:xfrm>
          <a:prstGeom prst="rect">
            <a:avLst/>
          </a:prstGeom>
          <a:solidFill>
            <a:srgbClr val="0F4B87"/>
          </a:solidFill>
          <a:ln w="9525">
            <a:solidFill>
              <a:srgbClr val="0F479E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rgbClr val="000000"/>
              </a:solidFill>
              <a:latin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806450"/>
            <a:ext cx="9144000" cy="36000"/>
          </a:xfrm>
          <a:prstGeom prst="rect">
            <a:avLst/>
          </a:prstGeom>
          <a:solidFill>
            <a:srgbClr val="0F4B87"/>
          </a:solidFill>
          <a:ln w="9525">
            <a:solidFill>
              <a:srgbClr val="0F479E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rgbClr val="000000"/>
              </a:solidFill>
              <a:latin typeface="Arial Narrow"/>
            </a:endParaRPr>
          </a:p>
        </p:txBody>
      </p:sp>
      <p:pic>
        <p:nvPicPr>
          <p:cNvPr id="5123" name="Picture 49" descr="Image_Colombia_COA_New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5738" y="66675"/>
            <a:ext cx="7143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137798-60A5-4113-8DE5-11572A48B0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-36513" y="0"/>
            <a:ext cx="9144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FFFFFF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 flipV="1">
            <a:off x="107504" y="6479623"/>
            <a:ext cx="7848872" cy="4571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174" name="1 Imagen"/>
          <p:cNvPicPr>
            <a:picLocks noChangeAspect="1"/>
          </p:cNvPicPr>
          <p:nvPr/>
        </p:nvPicPr>
        <p:blipFill>
          <a:blip r:embed="rId15" cstate="print"/>
          <a:srcRect t="10242" b="6984"/>
          <a:stretch>
            <a:fillRect/>
          </a:stretch>
        </p:blipFill>
        <p:spPr bwMode="auto">
          <a:xfrm>
            <a:off x="7956550" y="6143625"/>
            <a:ext cx="10795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11 Imagen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188913"/>
            <a:ext cx="15938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15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retariasenado.gov.co/senado/basedoc/ley/2009/ley_1341_2009.html#2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p.gov.co/" TargetMode="Externa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908720"/>
            <a:ext cx="82809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O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ARTÍCULO 57. </a:t>
            </a:r>
            <a:r>
              <a:rPr lang="es-CO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CONDICIONES EFICIENTES PARA EL USO DE INFRAESTRUCTURA ELÉCTRICA PARA LA PROVISIÓN DE SERVICIOS DE TELECOMUNICACIONES</a:t>
            </a:r>
            <a:r>
              <a:rPr lang="es-CO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. Con el objeto de que la Comisión de Regulación de Comunicaciones dé cumplimiento a lo establecido en el numeral 5 del artículo </a:t>
            </a:r>
            <a:r>
              <a:rPr lang="es-CO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hlinkClick r:id="rId3" action="ppaction://hlinkfile"/>
              </a:rPr>
              <a:t>22</a:t>
            </a:r>
            <a:r>
              <a:rPr lang="es-CO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 de la Ley 1341 de 2009, específicamente en lo relacionado con el sector eléctrico, </a:t>
            </a:r>
            <a:r>
              <a:rPr lang="es-CO" sz="28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esta entidad deberá coordinar con la Comisión de Regulación de Energía y Gas la definición de las condiciones en las cuales podrá ser utilizada y/o remunerada la infraestructura y/o redes eléctricas, en la prestación de servicios de telecomunicaciones, bajo un esquema de costos eficientes.</a:t>
            </a:r>
            <a:endParaRPr lang="es-CO" sz="2800" u="sng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14" y="692696"/>
            <a:ext cx="912208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83768" y="116632"/>
            <a:ext cx="57606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CO" sz="3200" b="1" cap="all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ventajas</a:t>
            </a:r>
            <a:r>
              <a:rPr lang="es-CO" sz="3200" b="1" cap="all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2010-2014</a:t>
            </a:r>
            <a:endParaRPr lang="es-ES" sz="4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43999" cy="502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31840" y="116632"/>
            <a:ext cx="57606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CO" sz="3200" b="1" cap="all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barreras</a:t>
            </a:r>
            <a:r>
              <a:rPr lang="es-CO" sz="3200" b="1" cap="all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2010-2014</a:t>
            </a:r>
            <a:endParaRPr lang="es-ES" sz="4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4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b="57869"/>
          <a:stretch/>
        </p:blipFill>
        <p:spPr>
          <a:xfrm>
            <a:off x="323528" y="1628800"/>
            <a:ext cx="8437189" cy="4148012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11760" y="476672"/>
            <a:ext cx="57606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CO" sz="3200" b="1" cap="all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Costos??</a:t>
            </a:r>
            <a:r>
              <a:rPr lang="es-CO" sz="3200" b="1" cap="all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2010-2014</a:t>
            </a:r>
            <a:endParaRPr lang="es-ES" sz="4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908720"/>
            <a:ext cx="82809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O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 </a:t>
            </a:r>
          </a:p>
          <a:p>
            <a:pPr marL="342900" indent="-342900" algn="just">
              <a:buFont typeface="Arial"/>
              <a:buChar char="•"/>
            </a:pPr>
            <a:r>
              <a:rPr lang="es-CO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Es importante que el precio regulado genere señales de expansión a los dos sectores. </a:t>
            </a:r>
          </a:p>
          <a:p>
            <a:pPr marL="342900" indent="-342900" algn="just">
              <a:buFont typeface="Arial"/>
              <a:buChar char="•"/>
            </a:pPr>
            <a:endParaRPr lang="es-CO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s-CO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Se debe compartir la responsabilidad de la expansión de infraestructura y no cargar los costos hundidos a un solo sector. </a:t>
            </a:r>
          </a:p>
          <a:p>
            <a:pPr marL="342900" indent="-342900" algn="just">
              <a:buFont typeface="Arial"/>
              <a:buChar char="•"/>
            </a:pPr>
            <a:endParaRPr lang="es-CO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s-CO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Evitar fenómenos de Free Rider. Se generaría un subsidio cruzado y posible sobredemanda de infraestructura por parte del servicio subsidiado.</a:t>
            </a:r>
          </a:p>
          <a:p>
            <a:pPr marL="342900" indent="-342900" algn="just">
              <a:buFont typeface="Arial"/>
              <a:buChar char="•"/>
            </a:pPr>
            <a:endParaRPr lang="es-CO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es-CO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 </a:t>
            </a:r>
          </a:p>
          <a:p>
            <a:r>
              <a:rPr lang="es-CO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.</a:t>
            </a:r>
          </a:p>
          <a:p>
            <a:endParaRPr lang="es-CO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endParaRPr lang="es-CO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endParaRPr lang="es-CO" sz="2000" u="sng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35696" y="116632"/>
            <a:ext cx="72008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CO" sz="3200" b="1" cap="all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Consideraciones importantes</a:t>
            </a:r>
            <a:r>
              <a:rPr lang="es-CO" sz="3200" b="1" cap="all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0-2014</a:t>
            </a:r>
            <a:endParaRPr lang="es-ES" sz="4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836712"/>
            <a:ext cx="82809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O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Avances:</a:t>
            </a:r>
          </a:p>
          <a:p>
            <a:endParaRPr lang="es-CO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es-CO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Las comisiones de Regulación han expedido documentos sobre el particular y han venido trabajando conjuntamente en varias mesas de trabajo.</a:t>
            </a:r>
          </a:p>
          <a:p>
            <a:endParaRPr lang="es-CO" sz="2400" dirty="0" smtClean="0"/>
          </a:p>
          <a:p>
            <a:endParaRPr lang="es-CO" sz="2400" dirty="0" smtClean="0"/>
          </a:p>
          <a:p>
            <a:endParaRPr lang="es-CO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endParaRPr lang="es-CO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endParaRPr lang="es-CO" sz="2400" u="sng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924944"/>
            <a:ext cx="3167112" cy="3800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79512" y="2564904"/>
            <a:ext cx="8784976" cy="1440160"/>
          </a:xfrm>
          <a:prstGeom prst="roundRect">
            <a:avLst/>
          </a:prstGeom>
          <a:solidFill>
            <a:srgbClr val="000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1520" y="263691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4800"/>
              </a:spcAft>
            </a:pPr>
            <a:r>
              <a:rPr lang="es-CO" sz="2800" b="1" dirty="0" smtClean="0">
                <a:solidFill>
                  <a:schemeClr val="bg1"/>
                </a:solidFill>
                <a:latin typeface="Calibri" pitchFamily="34" charset="0"/>
              </a:rPr>
              <a:t>2. ARTÍCULO 57 PND:  Uso de infraestructura eléctrica para servicios de telecomunicaciones.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79512" y="980728"/>
            <a:ext cx="8784976" cy="1368152"/>
          </a:xfrm>
          <a:prstGeom prst="roundRect">
            <a:avLst/>
          </a:prstGeom>
          <a:solidFill>
            <a:srgbClr val="000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Calibri" pitchFamily="34" charset="0"/>
              </a:rPr>
              <a:t>1. Desafíos del sector energético  frente a los artículos 57 y 97.</a:t>
            </a:r>
            <a:endParaRPr lang="es-ES" sz="3200" b="1" dirty="0">
              <a:latin typeface="Calibri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51520" y="4221088"/>
            <a:ext cx="8784976" cy="1368152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3. Artículo 97 PND: </a:t>
            </a:r>
            <a:r>
              <a:rPr lang="es-ES" sz="2800" b="1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raslados de redes en proyectos de infraestructura de transporte. </a:t>
            </a:r>
          </a:p>
        </p:txBody>
      </p:sp>
    </p:spTree>
    <p:extLst>
      <p:ext uri="{BB962C8B-B14F-4D97-AF65-F5344CB8AC3E}">
        <p14:creationId xmlns:p14="http://schemas.microsoft.com/office/powerpoint/2010/main" xmlns="" val="4131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908720"/>
            <a:ext cx="8208912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ARTÍCULO 97. ESQUEMA DE TRASLADOS DE REDES EN PROYECTOS DE INFRAESTRUCTURA DE TRANSPORTE. Para el desarrollo de proyectos de infraestructura de transporte, en los cuales se requiera el traslado o reubicación de redes de servicios públicos domiciliarios y TIC, instaladas con anterioridad a la vigencia de </a:t>
            </a:r>
            <a:r>
              <a:rPr lang="es-CO" sz="2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la Ley 1228 de 2008</a:t>
            </a:r>
            <a:r>
              <a:rPr lang="es-CO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, </a:t>
            </a:r>
            <a:r>
              <a:rPr lang="es-CO" sz="2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el Gobierno Nacional definirá un esquema de responsabilidades intersectoriales que permita articular el desarrollo de las inversiones en los diferentes sectores</a:t>
            </a:r>
            <a:r>
              <a:rPr lang="es-CO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. Esta reglamentación estará orientada bajo los principios de equidad, eficiencia económica, celeridad, suficiencia financiera, prevalencia del interés colectivo y neutralidad, evitando que se generen traslado de rentas de un sector al otro.</a:t>
            </a:r>
          </a:p>
          <a:p>
            <a:endParaRPr lang="es-CO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39552" y="1196752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CO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Indefinición sobre los derechos y deberes sobre el espacio de uso público ocupado por infraestructura de servicios públicos</a:t>
            </a:r>
            <a:r>
              <a:rPr lang="es-CO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s-CO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CO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Es necesario que una instancia imparcial defina los criterios generales de responsabilidad  y que estos sean claros. </a:t>
            </a:r>
          </a:p>
          <a:p>
            <a:endParaRPr lang="es-CO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CO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Todas las partes deben reconocer sus errores históricos y su responsabilidad como parte del problema.</a:t>
            </a:r>
          </a:p>
          <a:p>
            <a:r>
              <a:rPr lang="es-CO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s-CO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De cualquier manera los usuarios de los servicios de infraestructura deben  asumir los costos del traslado, los cuales hasta el momento no se habían transparentado.</a:t>
            </a:r>
          </a:p>
          <a:p>
            <a:endParaRPr lang="es-CO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es-CO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35696" y="116632"/>
            <a:ext cx="72008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CO" sz="3200" b="1" cap="all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El problema</a:t>
            </a:r>
            <a:r>
              <a:rPr lang="es-CO" sz="3200" b="1" cap="all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-2014</a:t>
            </a:r>
            <a:endParaRPr lang="es-ES" sz="4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64077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755576" y="153843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Calibri" pitchFamily="34" charset="0"/>
              </a:rPr>
              <a:t>Precios de la energía eléctrica*, 2008</a:t>
            </a:r>
            <a:endParaRPr lang="es-CO" sz="2400" b="1" dirty="0"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439" y="6423719"/>
            <a:ext cx="5137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hangingPunct="0"/>
            <a:r>
              <a:rPr lang="es-ES" sz="1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Fuente: Consejo Privado de Competitividad con base en </a:t>
            </a:r>
            <a:r>
              <a:rPr lang="es-ES" sz="12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Fedesarrollo</a:t>
            </a:r>
            <a:endParaRPr lang="es-ES" sz="12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es-ES" sz="1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*corresponde al precio que se cobra al nivel IV de tensión con tarifas reguladas</a:t>
            </a:r>
            <a:endParaRPr lang="es-ES" sz="1200" dirty="0" smtClean="0">
              <a:latin typeface="Calibri" pitchFamily="34" charset="0"/>
            </a:endParaRPr>
          </a:p>
        </p:txBody>
      </p:sp>
      <p:sp>
        <p:nvSpPr>
          <p:cNvPr id="7" name="6 Cerrar llave"/>
          <p:cNvSpPr/>
          <p:nvPr/>
        </p:nvSpPr>
        <p:spPr>
          <a:xfrm>
            <a:off x="6732240" y="1988840"/>
            <a:ext cx="144016" cy="432048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6372200" y="198884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Calibri" pitchFamily="34" charset="0"/>
              </a:rPr>
              <a:t>?</a:t>
            </a:r>
            <a:endParaRPr lang="es-CO" sz="2400" b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04248" y="198884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Calibri" pitchFamily="34" charset="0"/>
              </a:rPr>
              <a:t>¿Traslado de redes?</a:t>
            </a:r>
            <a:endParaRPr lang="es-CO" sz="1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5"/>
          <p:cNvSpPr>
            <a:spLocks noChangeArrowheads="1"/>
          </p:cNvSpPr>
          <p:nvPr/>
        </p:nvSpPr>
        <p:spPr bwMode="auto">
          <a:xfrm>
            <a:off x="1619672" y="5965448"/>
            <a:ext cx="73453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Departamento Nacional de Planeación</a:t>
            </a:r>
          </a:p>
          <a:p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Bogotá Diciembre 2 de 2011</a:t>
            </a:r>
            <a:endParaRPr lang="es-MX" sz="24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4313" y="275133"/>
            <a:ext cx="8643937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CO" sz="4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es-CO" sz="4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es-CO" sz="4800" b="1" cap="all" dirty="0" smtClean="0">
                <a:solidFill>
                  <a:srgbClr val="0070C0"/>
                </a:solidFill>
                <a:latin typeface="Calibri" pitchFamily="34" charset="0"/>
              </a:rPr>
              <a:t>UNA Visión INTEGRAL EN LA RESPONSABILIDAD SOBRE INFRAESTRUCTURA</a:t>
            </a:r>
          </a:p>
          <a:p>
            <a:pPr algn="ctr">
              <a:defRPr/>
            </a:pPr>
            <a:r>
              <a:rPr lang="es-CO" sz="4800" b="1" dirty="0" smtClean="0">
                <a:solidFill>
                  <a:srgbClr val="C00000"/>
                </a:solidFill>
                <a:latin typeface="Calibri" pitchFamily="34" charset="0"/>
              </a:rPr>
              <a:t>PND </a:t>
            </a:r>
            <a:r>
              <a:rPr lang="es-CO" sz="4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2010-2014 </a:t>
            </a:r>
          </a:p>
          <a:p>
            <a:pPr algn="ctr">
              <a:defRPr/>
            </a:pPr>
            <a:r>
              <a:rPr lang="es-CO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“Prosperidad para todos”</a:t>
            </a:r>
          </a:p>
          <a:p>
            <a:pPr algn="ctr">
              <a:defRPr/>
            </a:pPr>
            <a:endParaRPr lang="es-CO" sz="3200" b="1" dirty="0" smtClean="0"/>
          </a:p>
          <a:p>
            <a:pPr algn="ctr">
              <a:defRPr/>
            </a:pPr>
            <a:endParaRPr lang="es-CO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es-CO" sz="4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es-CO" sz="4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es-ES" sz="4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620688"/>
            <a:ext cx="82809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O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Avances:</a:t>
            </a:r>
          </a:p>
          <a:p>
            <a:endParaRPr lang="es-CO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es-CO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24 de agosto: en la mesa de trabajo interinstitucional convocada  por el Ministerio de Transporte.</a:t>
            </a:r>
          </a:p>
          <a:p>
            <a:endParaRPr lang="es-CO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es-CO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18 de Octubre: Propuesta de Cronograma y Plan de Trabajo DNP:</a:t>
            </a:r>
          </a:p>
          <a:p>
            <a:endParaRPr lang="es-CO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endParaRPr lang="es-CO" sz="2000" dirty="0" smtClean="0"/>
          </a:p>
          <a:p>
            <a:endParaRPr lang="es-CO" sz="2000" dirty="0" smtClean="0"/>
          </a:p>
          <a:p>
            <a:endParaRPr lang="es-CO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endParaRPr lang="es-CO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endParaRPr lang="es-CO" sz="2000" u="sng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48882"/>
            <a:ext cx="8361229" cy="35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392" y="1052736"/>
            <a:ext cx="85171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56369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692696"/>
            <a:ext cx="82809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O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CONCLUSIONES: Estrategias para lograr un equilibrio cooperativo</a:t>
            </a:r>
          </a:p>
          <a:p>
            <a:endParaRPr lang="es-CO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97282" name="Picture 2" descr="http://www.futbol91.com/wp-content/uploads/2007/08/matur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1440160" cy="130923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699792" y="177281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“Perder es ganar un Poco”  Es importante permitir una negociación abierta, es decir, ceder para que la contraparte pueda ganar.</a:t>
            </a:r>
            <a:endParaRPr lang="es-CO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99792" y="314096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“Es importante respetar los acuerdos”  No cumplir con  la estrategia en un juego repetido hace que se rompa el equilibrio.</a:t>
            </a:r>
            <a:endParaRPr lang="es-CO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97284" name="Picture 4" descr="http://www.blogsatsaid.com.ar/wp-content/uploads/a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913157" cy="1008112"/>
          </a:xfrm>
          <a:prstGeom prst="rect">
            <a:avLst/>
          </a:prstGeom>
          <a:noFill/>
        </p:spPr>
      </p:pic>
      <p:pic>
        <p:nvPicPr>
          <p:cNvPr id="97286" name="Picture 6" descr="http://eldiario.com.uy/wp-content/uploads/2011/07/AU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110108"/>
            <a:ext cx="576064" cy="8778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699792" y="4725144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“Los árbitros son un mal necesario”. Un mediador (arbitro) imparcial en el proceso de negociación puede contribuir a la convergencia  hacia el equilibrio cooperativo.  </a:t>
            </a:r>
            <a:endParaRPr lang="es-CO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97288" name="Picture 8" descr="http://horadefutbol.com/wp-content/uploads/2008/10/arbitro_-_hector_baldass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437112"/>
            <a:ext cx="1835696" cy="1555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2217053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2000" dirty="0" smtClean="0">
                <a:solidFill>
                  <a:srgbClr val="2251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96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prstClr val="black"/>
                </a:solidFill>
                <a:hlinkClick r:id="rId2"/>
              </a:rPr>
              <a:t>www.dnp.gov.co</a:t>
            </a:r>
            <a:endParaRPr lang="es-ES" sz="32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prstClr val="black"/>
                </a:solidFill>
              </a:rPr>
              <a:t>Tel: (1) 3815000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79512" y="2564904"/>
            <a:ext cx="8784976" cy="1440160"/>
          </a:xfrm>
          <a:prstGeom prst="roundRect">
            <a:avLst/>
          </a:prstGeom>
          <a:solidFill>
            <a:srgbClr val="000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1520" y="263691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4800"/>
              </a:spcAft>
            </a:pPr>
            <a:r>
              <a:rPr lang="es-CO" sz="2800" b="1" dirty="0" smtClean="0">
                <a:solidFill>
                  <a:schemeClr val="bg1"/>
                </a:solidFill>
                <a:latin typeface="Calibri" pitchFamily="34" charset="0"/>
              </a:rPr>
              <a:t>2. ARTÍCULO 57 PND:  Uso de infraestructura eléctrica para servicios de telecomunicaciones.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79512" y="980728"/>
            <a:ext cx="8784976" cy="1368152"/>
          </a:xfrm>
          <a:prstGeom prst="roundRect">
            <a:avLst/>
          </a:prstGeom>
          <a:solidFill>
            <a:srgbClr val="000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Calibri" pitchFamily="34" charset="0"/>
              </a:rPr>
              <a:t>1. Desafíos del sector energético  frente a los artículos 57 y 97.</a:t>
            </a:r>
            <a:endParaRPr lang="es-ES" sz="3200" b="1" dirty="0">
              <a:latin typeface="Calibri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51520" y="4221088"/>
            <a:ext cx="8784976" cy="1368152"/>
          </a:xfrm>
          <a:prstGeom prst="roundRect">
            <a:avLst/>
          </a:prstGeom>
          <a:solidFill>
            <a:srgbClr val="000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3. Artículo 97 PND: </a:t>
            </a:r>
            <a:r>
              <a:rPr lang="es-ES" sz="2800" b="1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raslados de redes en proyectos de infraestructura de transporte.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1412776"/>
            <a:ext cx="88201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31840" y="116632"/>
            <a:ext cx="57606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CO" sz="3200" b="1" cap="all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pilares estratégicos del </a:t>
            </a:r>
            <a:r>
              <a:rPr lang="es-CO" sz="3200" b="1" cap="all" dirty="0" err="1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pnd</a:t>
            </a:r>
            <a:r>
              <a:rPr lang="es-CO" sz="3200" b="1" cap="all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 </a:t>
            </a:r>
            <a:r>
              <a:rPr lang="es-CO" sz="3200" b="1" cap="all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2010-2014</a:t>
            </a:r>
            <a:endParaRPr lang="es-ES" sz="4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4788024" y="2204864"/>
            <a:ext cx="1656184" cy="1008112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uego de la soga juego super inten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08820"/>
            <a:ext cx="3135751" cy="3024336"/>
          </a:xfrm>
          <a:prstGeom prst="rect">
            <a:avLst/>
          </a:prstGeom>
          <a:noFill/>
        </p:spPr>
      </p:pic>
      <p:pic>
        <p:nvPicPr>
          <p:cNvPr id="2052" name="Picture 4" descr="http://www.ucsur.edu.pe/intranet/noticias/news/img/MARKETING/1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91808"/>
            <a:ext cx="3384376" cy="3058361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67544" y="1042283"/>
            <a:ext cx="32403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rgbClr val="800000"/>
                </a:solidFill>
              </a:rPr>
              <a:t>TIC - transporte</a:t>
            </a:r>
            <a:endParaRPr lang="es-CO" sz="3200" dirty="0">
              <a:solidFill>
                <a:srgbClr val="8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08104" y="105273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Energía eléctrica</a:t>
            </a:r>
            <a:endParaRPr lang="es-CO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971600" y="429309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INNOVACIÓN</a:t>
            </a:r>
            <a:endParaRPr lang="es-CO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292080" y="443711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MINERO - ENERGÉTICA</a:t>
            </a:r>
            <a:endParaRPr lang="es-CO" sz="2400" dirty="0"/>
          </a:p>
        </p:txBody>
      </p:sp>
      <p:pic>
        <p:nvPicPr>
          <p:cNvPr id="93186" name="Picture 2" descr="http://3.bp.blogspot.com/_rMKJIW2qoEg/S8UzV_LUWlI/AAAAAAAACq4/QbQZdDfFfbg/s1600/tren+bala+japon%C3%A9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789895" cy="2520279"/>
          </a:xfrm>
          <a:prstGeom prst="rect">
            <a:avLst/>
          </a:prstGeom>
          <a:noFill/>
        </p:spPr>
      </p:pic>
      <p:pic>
        <p:nvPicPr>
          <p:cNvPr id="93188" name="Picture 4" descr="http://narancobrasil.files.wordpress.com/2010/06/tren_a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628800"/>
            <a:ext cx="3426933" cy="252028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39552" y="479715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INFRAESTRUCTURA</a:t>
            </a: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716016" y="4077072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800000"/>
                </a:solidFill>
              </a:rPr>
              <a:t>EQUILIBRIO NO COOPERATIVO</a:t>
            </a:r>
            <a:endParaRPr lang="es-CO" sz="2800" b="1" dirty="0">
              <a:solidFill>
                <a:srgbClr val="8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32040" y="1628800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800000"/>
                </a:solidFill>
              </a:rPr>
              <a:t>EQUILIBRIO COOPERATIVO</a:t>
            </a:r>
            <a:endParaRPr lang="es-CO" sz="2800" b="1" dirty="0">
              <a:solidFill>
                <a:srgbClr val="800000"/>
              </a:solidFill>
            </a:endParaRPr>
          </a:p>
        </p:txBody>
      </p:sp>
      <p:pic>
        <p:nvPicPr>
          <p:cNvPr id="91138" name="Picture 2" descr="http://www.plataformaurbana.cl/copp/albums/userpics/10001/normal_trenbal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3672408" cy="2232248"/>
          </a:xfrm>
          <a:prstGeom prst="rect">
            <a:avLst/>
          </a:prstGeom>
          <a:noFill/>
        </p:spPr>
      </p:pic>
      <p:pic>
        <p:nvPicPr>
          <p:cNvPr id="91142" name="Picture 6" descr="http://i285.photobucket.com/albums/ll58/aquiestuveayer/Metroli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84984"/>
            <a:ext cx="3672408" cy="2564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4 Marcador de texto"/>
          <p:cNvSpPr>
            <a:spLocks/>
          </p:cNvSpPr>
          <p:nvPr/>
        </p:nvSpPr>
        <p:spPr bwMode="auto">
          <a:xfrm>
            <a:off x="2843808" y="332656"/>
            <a:ext cx="6143636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ES" sz="3200" b="1" dirty="0" smtClean="0">
                <a:solidFill>
                  <a:srgbClr val="0070C0"/>
                </a:solidFill>
                <a:latin typeface="Calibri" pitchFamily="34" charset="0"/>
              </a:rPr>
              <a:t>… EN LAS METAS DEL PND</a:t>
            </a:r>
            <a:endParaRPr lang="es-CO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6042392"/>
            <a:ext cx="8316416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Fuente: DANE – DNP:DEE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*Los impactos de las locomotoras fueron calculados a partir del modelo de equilibrio general computable –MACEPS- y luego fueron simulados en una función de producción </a:t>
            </a:r>
            <a:r>
              <a:rPr kumimoji="0" lang="es-E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Cobb</a:t>
            </a: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-Douglas para establecer el comportamiento de la Productividad Total de los Factores –PTF-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**Corresponde al crecimiento del PIB potencial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9512" y="1772816"/>
            <a:ext cx="8496944" cy="50405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latin typeface="Calibri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131840" y="177281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Calibri" pitchFamily="34" charset="0"/>
              </a:rPr>
              <a:t>PTF</a:t>
            </a:r>
            <a:endParaRPr lang="es-CO" sz="2400" b="1" dirty="0">
              <a:latin typeface="Calibri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923928" y="177281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Calibri" pitchFamily="34" charset="0"/>
              </a:rPr>
              <a:t>Desempleo</a:t>
            </a:r>
            <a:endParaRPr lang="es-CO" sz="2400" b="1" dirty="0">
              <a:latin typeface="Calibri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580112" y="177281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Calibri" pitchFamily="34" charset="0"/>
              </a:rPr>
              <a:t>Inversión</a:t>
            </a:r>
            <a:endParaRPr lang="es-CO" sz="2400" b="1" dirty="0">
              <a:latin typeface="Calibri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948264" y="177281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Calibri" pitchFamily="34" charset="0"/>
              </a:rPr>
              <a:t>Crecimiento</a:t>
            </a:r>
            <a:endParaRPr lang="es-CO" sz="2400" b="1" dirty="0">
              <a:latin typeface="Calibri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88032" y="2348880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Calibri" pitchFamily="34" charset="0"/>
              </a:rPr>
              <a:t>Escenario base**	    0,7	       10,5	    27,0		4,5	</a:t>
            </a:r>
            <a:endParaRPr lang="es-CO" sz="2400" b="1" dirty="0">
              <a:latin typeface="Calibri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88032" y="2721694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Minería		    0,9	       10,3	    28,0		4,8</a:t>
            </a:r>
            <a:r>
              <a:rPr lang="es-CO" sz="2400" b="1" dirty="0" smtClean="0">
                <a:latin typeface="Calibri" pitchFamily="34" charset="0"/>
              </a:rPr>
              <a:t>	</a:t>
            </a:r>
            <a:endParaRPr lang="es-CO" sz="2400" b="1" dirty="0">
              <a:latin typeface="Calibri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88032" y="3111351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Calibri" pitchFamily="34" charset="0"/>
              </a:rPr>
              <a:t>Vivienda		    1,1	         9,8	    29,0		5,2	</a:t>
            </a:r>
            <a:endParaRPr lang="es-CO" sz="2400" b="1" dirty="0">
              <a:latin typeface="Calibri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288032" y="3501008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Calibri" pitchFamily="34" charset="0"/>
              </a:rPr>
              <a:t>Agropecuario		    1,1	         9,7	    29,2		5,3	</a:t>
            </a:r>
            <a:endParaRPr lang="es-CO" sz="2400" b="1" dirty="0">
              <a:latin typeface="Calibri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288032" y="3861048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Infraestructura	    1,2	         9,4	    29,5		5,6	</a:t>
            </a:r>
            <a:endParaRPr lang="es-CO" sz="24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88032" y="4263479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Innovación 		    1,6	         9,0	    30,1		6,2</a:t>
            </a:r>
            <a:r>
              <a:rPr lang="es-CO" sz="2400" b="1" dirty="0" smtClean="0">
                <a:latin typeface="Calibri" pitchFamily="34" charset="0"/>
              </a:rPr>
              <a:t>	</a:t>
            </a:r>
            <a:endParaRPr lang="es-CO" sz="2400" b="1" dirty="0">
              <a:latin typeface="Calibri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763688" y="908720"/>
            <a:ext cx="54726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Escenario económico del Plan Nacional de Desarrollo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-Proyecciones 2014*-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67544" y="515719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Está en juego 1,2 % , más de la mitad de las metas de crecimiento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79512" y="2564904"/>
            <a:ext cx="8784976" cy="144016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1520" y="263691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4800"/>
              </a:spcAft>
            </a:pPr>
            <a:r>
              <a:rPr lang="es-CO" sz="2800" b="1" dirty="0" smtClean="0">
                <a:solidFill>
                  <a:schemeClr val="bg1"/>
                </a:solidFill>
                <a:latin typeface="Calibri" pitchFamily="34" charset="0"/>
              </a:rPr>
              <a:t>2. ARTÍCULO 57 PND:  Uso de infraestructura eléctrica para servicios de telecomunicaciones.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79512" y="980728"/>
            <a:ext cx="8784976" cy="1368152"/>
          </a:xfrm>
          <a:prstGeom prst="roundRect">
            <a:avLst/>
          </a:prstGeom>
          <a:solidFill>
            <a:srgbClr val="000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Calibri" pitchFamily="34" charset="0"/>
              </a:rPr>
              <a:t>1. Desafíos del sector energético  frente a los artículos 57 y 97.</a:t>
            </a:r>
            <a:endParaRPr lang="es-ES" sz="3200" b="1" dirty="0">
              <a:latin typeface="Calibri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51520" y="4221088"/>
            <a:ext cx="8784976" cy="1368152"/>
          </a:xfrm>
          <a:prstGeom prst="roundRect">
            <a:avLst/>
          </a:prstGeom>
          <a:solidFill>
            <a:srgbClr val="000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3. Artículo 97 PND: </a:t>
            </a:r>
            <a:r>
              <a:rPr lang="es-ES" sz="2800" b="1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raslados de redes en proyectos de infraestructura de transporte. </a:t>
            </a:r>
          </a:p>
        </p:txBody>
      </p:sp>
    </p:spTree>
    <p:extLst>
      <p:ext uri="{BB962C8B-B14F-4D97-AF65-F5344CB8AC3E}">
        <p14:creationId xmlns:p14="http://schemas.microsoft.com/office/powerpoint/2010/main" xmlns="" val="2029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LogoClient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LogoClient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LogoClientCover"/>
</p:tagLst>
</file>

<file path=ppt/theme/theme1.xml><?xml version="1.0" encoding="utf-8"?>
<a:theme xmlns:a="http://schemas.openxmlformats.org/drawingml/2006/main" name="2_Tema de Office">
  <a:themeElements>
    <a:clrScheme name="2_Tema de Offic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595959"/>
      </a:accent2>
      <a:accent3>
        <a:srgbClr val="FFFFFF"/>
      </a:accent3>
      <a:accent4>
        <a:srgbClr val="000000"/>
      </a:accent4>
      <a:accent5>
        <a:srgbClr val="AAAAAA"/>
      </a:accent5>
      <a:accent6>
        <a:srgbClr val="505050"/>
      </a:accent6>
      <a:hlink>
        <a:srgbClr val="0F243E"/>
      </a:hlink>
      <a:folHlink>
        <a:srgbClr val="3F0040"/>
      </a:folHlink>
    </a:clrScheme>
    <a:fontScheme name="2_Tema de Offi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Tema de Offic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0000"/>
        </a:accent1>
        <a:accent2>
          <a:srgbClr val="595959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505050"/>
        </a:accent6>
        <a:hlink>
          <a:srgbClr val="0F243E"/>
        </a:hlink>
        <a:folHlink>
          <a:srgbClr val="3F00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a de Office">
  <a:themeElements>
    <a:clrScheme name="2_Tema de Offic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595959"/>
      </a:accent2>
      <a:accent3>
        <a:srgbClr val="FFFFFF"/>
      </a:accent3>
      <a:accent4>
        <a:srgbClr val="000000"/>
      </a:accent4>
      <a:accent5>
        <a:srgbClr val="AAAAAA"/>
      </a:accent5>
      <a:accent6>
        <a:srgbClr val="505050"/>
      </a:accent6>
      <a:hlink>
        <a:srgbClr val="0F243E"/>
      </a:hlink>
      <a:folHlink>
        <a:srgbClr val="3F0040"/>
      </a:folHlink>
    </a:clrScheme>
    <a:fontScheme name="2_Tema de Offi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Tema de Offic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0000"/>
        </a:accent1>
        <a:accent2>
          <a:srgbClr val="595959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505050"/>
        </a:accent6>
        <a:hlink>
          <a:srgbClr val="0F243E"/>
        </a:hlink>
        <a:folHlink>
          <a:srgbClr val="3F00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Tema de Office">
  <a:themeElements>
    <a:clrScheme name="6_Tema de Offic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595959"/>
      </a:accent2>
      <a:accent3>
        <a:srgbClr val="FFFFFF"/>
      </a:accent3>
      <a:accent4>
        <a:srgbClr val="000000"/>
      </a:accent4>
      <a:accent5>
        <a:srgbClr val="AAAAAA"/>
      </a:accent5>
      <a:accent6>
        <a:srgbClr val="505050"/>
      </a:accent6>
      <a:hlink>
        <a:srgbClr val="0F243E"/>
      </a:hlink>
      <a:folHlink>
        <a:srgbClr val="3F0040"/>
      </a:folHlink>
    </a:clrScheme>
    <a:fontScheme name="6_Tema de Offi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6_Tema de Offic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0000"/>
        </a:accent1>
        <a:accent2>
          <a:srgbClr val="595959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505050"/>
        </a:accent6>
        <a:hlink>
          <a:srgbClr val="0F243E"/>
        </a:hlink>
        <a:folHlink>
          <a:srgbClr val="3F00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Nueva Plantilla Presentaciones DNP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2915</TotalTime>
  <Words>842</Words>
  <Application>Microsoft Office PowerPoint</Application>
  <PresentationFormat>Presentación en pantalla (4:3)</PresentationFormat>
  <Paragraphs>115</Paragraphs>
  <Slides>24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2_Tema de Office</vt:lpstr>
      <vt:lpstr>3_Tema de Office</vt:lpstr>
      <vt:lpstr>6_Tema de Office</vt:lpstr>
      <vt:lpstr>2_Nueva Plantilla Presentaciones DNP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Elisa Villamizar Camargo</dc:creator>
  <cp:lastModifiedBy>Luz Ensueño Hurtado</cp:lastModifiedBy>
  <cp:revision>297</cp:revision>
  <dcterms:created xsi:type="dcterms:W3CDTF">2011-07-19T16:15:16Z</dcterms:created>
  <dcterms:modified xsi:type="dcterms:W3CDTF">2011-12-02T14:00:34Z</dcterms:modified>
</cp:coreProperties>
</file>