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5" r:id="rId3"/>
  </p:sldMasterIdLst>
  <p:notesMasterIdLst>
    <p:notesMasterId r:id="rId23"/>
  </p:notesMasterIdLst>
  <p:handoutMasterIdLst>
    <p:handoutMasterId r:id="rId24"/>
  </p:handout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0000"/>
    <a:srgbClr val="CE5200"/>
    <a:srgbClr val="006400"/>
    <a:srgbClr val="007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7670" autoAdjust="0"/>
  </p:normalViewPr>
  <p:slideViewPr>
    <p:cSldViewPr>
      <p:cViewPr>
        <p:scale>
          <a:sx n="70" d="100"/>
          <a:sy n="70" d="100"/>
        </p:scale>
        <p:origin x="-117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BCE2F-D61D-4E62-9703-CE4355CD4BE1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89C0AE-FA5D-4CAC-A347-B98AF004D1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794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A9F68A-0DBD-43D5-954F-5B0E34CD104D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3FFB0F-448F-4553-814C-95956908CA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785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 dirty="0">
              <a:latin typeface="Calibri" charset="0"/>
            </a:endParaRPr>
          </a:p>
        </p:txBody>
      </p:sp>
      <p:sp>
        <p:nvSpPr>
          <p:cNvPr id="2969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98715C-097E-AF48-8A24-AA33A7DCD9F8}" type="slidenum">
              <a:rPr lang="es-ES" sz="1200"/>
              <a:pPr eaLnBrk="1" hangingPunct="1"/>
              <a:t>1</a:t>
            </a:fld>
            <a:endParaRPr 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dirty="0" smtClean="0">
              <a:latin typeface="Calibri" charset="0"/>
            </a:endParaRPr>
          </a:p>
        </p:txBody>
      </p:sp>
      <p:sp>
        <p:nvSpPr>
          <p:cNvPr id="6041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8CB555-DABF-114A-A44C-04AC511056B7}" type="slidenum">
              <a:rPr lang="es-ES" sz="1200"/>
              <a:pPr eaLnBrk="1" hangingPunct="1"/>
              <a:t>11</a:t>
            </a:fld>
            <a:endParaRPr 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6144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FAACE3-BE39-7944-996F-65C3A24BDF38}" type="slidenum">
              <a:rPr lang="es-ES" sz="1200"/>
              <a:pPr eaLnBrk="1" hangingPunct="1"/>
              <a:t>12</a:t>
            </a:fld>
            <a:endParaRPr 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D27F5B-44F5-F743-8512-4B4EA803C52C}" type="slidenum">
              <a:rPr lang="es-ES" sz="1200"/>
              <a:pPr eaLnBrk="1" hangingPunct="1"/>
              <a:t>13</a:t>
            </a:fld>
            <a:endParaRPr 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6349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7223E9-C313-514E-B16F-F2F86B5B461A}" type="slidenum">
              <a:rPr lang="es-ES" sz="1200"/>
              <a:pPr eaLnBrk="1" hangingPunct="1"/>
              <a:t>14</a:t>
            </a:fld>
            <a:endParaRPr 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>
              <a:latin typeface="Calibri" charset="0"/>
            </a:endParaRPr>
          </a:p>
        </p:txBody>
      </p:sp>
      <p:sp>
        <p:nvSpPr>
          <p:cNvPr id="327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A02FA1-4194-4F43-A9D8-052617C28844}" type="slidenum">
              <a:rPr lang="es-ES" sz="1200"/>
              <a:pPr eaLnBrk="1" hangingPunct="1"/>
              <a:t>3</a:t>
            </a:fld>
            <a:endParaRPr lang="es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dirty="0">
              <a:latin typeface="Calibri" charset="0"/>
            </a:endParaRP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F06D33-C330-4B43-89F9-0B5A53BEEB15}" type="slidenum">
              <a:rPr lang="es-ES" sz="1200"/>
              <a:pPr eaLnBrk="1" hangingPunct="1"/>
              <a:t>4</a:t>
            </a:fld>
            <a:endParaRPr 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5427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6865B7-0B51-F24D-BD46-ABCCD99E8550}" type="slidenum">
              <a:rPr lang="es-ES" sz="1200"/>
              <a:pPr eaLnBrk="1" hangingPunct="1"/>
              <a:t>5</a:t>
            </a:fld>
            <a:endParaRPr 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8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O" dirty="0" smtClean="0">
              <a:latin typeface="Calibri" charset="0"/>
            </a:endParaRPr>
          </a:p>
        </p:txBody>
      </p:sp>
      <p:sp>
        <p:nvSpPr>
          <p:cNvPr id="55299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549844-994C-6742-B91D-A1918CF5016A}" type="slidenum">
              <a:rPr lang="es-ES" sz="1200"/>
              <a:pPr eaLnBrk="1" hangingPunct="1"/>
              <a:t>6</a:t>
            </a:fld>
            <a:endParaRPr 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2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5632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C5BFF4-92BE-5A46-82CC-118CC8B29951}" type="slidenum">
              <a:rPr lang="es-ES" sz="1200"/>
              <a:pPr eaLnBrk="1" hangingPunct="1"/>
              <a:t>7</a:t>
            </a:fld>
            <a:endParaRPr 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5734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262D1D-BA2F-F34B-991C-562DB43A89D1}" type="slidenum">
              <a:rPr lang="es-ES" sz="1200"/>
              <a:pPr eaLnBrk="1" hangingPunct="1"/>
              <a:t>8</a:t>
            </a:fld>
            <a:endParaRPr 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0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58371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7449B2-9203-CB47-AEC7-6EE93C5BD0AF}" type="slidenum">
              <a:rPr lang="es-ES" sz="1200"/>
              <a:pPr eaLnBrk="1" hangingPunct="1"/>
              <a:t>9</a:t>
            </a:fld>
            <a:endParaRPr 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4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>
              <a:latin typeface="Calibri" charset="0"/>
            </a:endParaRPr>
          </a:p>
        </p:txBody>
      </p:sp>
      <p:sp>
        <p:nvSpPr>
          <p:cNvPr id="5939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CF50BD-2C0D-9C4C-A9B6-139845245F65}" type="slidenum">
              <a:rPr lang="es-ES" sz="1200"/>
              <a:pPr eaLnBrk="1" hangingPunct="1"/>
              <a:t>10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B8F1-32C4-4FA6-8475-9736D3D6E897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770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C20E-1F2E-4809-B9E2-100F2AADB4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F55A-A4D5-4B86-8122-8AFC95685EE5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6EEC-13A4-413A-89D0-B2CAFE7902A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A766-C7D8-4D98-ACCC-A19565F1367B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CCEA-27B6-4C84-9D21-A548A690A6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049C-65C8-8840-9821-EBAB3FF000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645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3394-98A5-CA41-BC62-2A1E30F1D7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465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049C-65C8-8840-9821-EBAB3FF000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6645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4C93-AA9A-AB47-9EFA-A1C4449FD2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5414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50BE0-3211-E94D-9C26-F902EBF031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23777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B7B0-4BF5-FB49-A24D-9C35A33D13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0677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F80E-C8E8-1F4A-A4B7-29C7637012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01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5825-D84A-F04D-B2CE-A0E0F37BF2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601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8B409-A68F-45CE-BA1A-AB9D1DC02882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4B61-D119-4C2A-B0FD-8BB9E4349C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F67A6-9CEC-BF4D-8F20-6D8BA56B0D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84378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617E4-033F-0B4A-A735-B22589ECFC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2659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266C-B5AF-DF4B-8610-B5F95AACE3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7851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797C0-065D-B14F-A5F5-45620B3000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2985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8BB5D-C2C3-5C4C-865A-B0D7187B03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9196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3394-98A5-CA41-BC62-2A1E30F1D7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74659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445FD-0B27-CA4B-9F91-A0885F998E2D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99C8-FCE8-A649-9525-079A605060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44285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4F95B-3C26-5448-B771-D21EB3D6FFD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049463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7E91-2EB8-F14A-ACF7-F8F5CB08E8AF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34CC-FE55-CA41-9778-A5ACF0ACF1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859509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07A4-AA77-AD4B-A947-02660DA8D17E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30043-863E-AD47-BE8E-5569205EE1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1442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0853B-E912-45C7-84AE-E7FB77CE837C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44AA-0150-4A50-A27C-0310240D41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CA77-E7C5-624B-B45F-E64357E389D2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CB64-C200-574B-BCBC-21B43ABD6BA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01836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32D43-74C7-4C49-A36F-9ABE8C4EA87C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40AB-F131-8B4D-891E-25531E3708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81782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AFEA-00C6-1C4E-B993-E82A95892CB8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2796-0746-7446-8108-4F2861C12AE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1015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5992-04FC-C741-B1B7-EE44B49C8420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46FD-96CF-6D4C-8B4A-10C643697CA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98924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4A3B-5760-2B4A-859F-D13B8F67CFC6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C4BB-B889-B244-9747-EC115AFE466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803927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C92-E348-9F47-8078-B7C2E54ADA2B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23A9-EBDA-8247-A849-3A36ACBEB4F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70708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A9D0C-3CD2-D64C-9299-75AF091CDCB2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2512-36C5-3544-A681-AB04522D40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18917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162925" y="6316663"/>
            <a:ext cx="585788" cy="3524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B19277-2A6A-BE4B-9FBA-A3EA8119AE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1616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9EC6-8B01-4B40-8478-17258611CA64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21DF-A11E-4644-91CD-53DC8D5D7B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998C-1701-446A-9C46-D70577BCF9E9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2E9A-6385-4C30-BDC6-E81C10C4227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91E7-AFA4-4D48-BA7B-D775766DCBAE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3F67-2221-4A6C-A554-369E8559BB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363A-8EF7-4FF5-8770-A37D92B16B0D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8EDC-486C-486D-91C3-F0BB61E194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F787-0912-409D-AAE9-FD1773A7772B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6279-1404-4E11-81FA-B82ECB6FDC1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AC5-C6B8-433A-9C87-46EDF975B513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DB8F-D98A-42F3-AE15-FEC73D37FF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1F0A5-EDB1-44ED-A710-B04655A3E7C2}" type="datetime1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3CEE0F-0A67-4BAA-86C5-A7ABFBF9A64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58" r:id="rId12"/>
    <p:sldLayoutId id="214748375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F98E94-1D3C-634E-8454-F3AC79C784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38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433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D47AC55-224F-F14D-B94B-5D3A1F818970}" type="datetimeFigureOut">
              <a:rPr lang="es-ES_tradnl"/>
              <a:pPr>
                <a:defRPr/>
              </a:pPr>
              <a:t>30/11/2011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0CAB284-4A66-C54F-9CA1-2C5A071211D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grpSp>
        <p:nvGrpSpPr>
          <p:cNvPr id="14343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14354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355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57200"/>
              <a:endParaRPr lang="en-US" sz="1900" u="sng">
                <a:solidFill>
                  <a:srgbClr val="CCE1E8"/>
                </a:solidFill>
                <a:latin typeface="Calibri" charset="0"/>
              </a:endParaRPr>
            </a:p>
          </p:txBody>
        </p:sp>
      </p:grpSp>
      <p:grpSp>
        <p:nvGrpSpPr>
          <p:cNvPr id="14344" name="Group 43"/>
          <p:cNvGrpSpPr>
            <a:grpSpLocks/>
          </p:cNvGrpSpPr>
          <p:nvPr/>
        </p:nvGrpSpPr>
        <p:grpSpPr bwMode="auto">
          <a:xfrm>
            <a:off x="649288" y="0"/>
            <a:ext cx="8491537" cy="647700"/>
            <a:chOff x="409" y="0"/>
            <a:chExt cx="5349" cy="408"/>
          </a:xfrm>
        </p:grpSpPr>
        <p:sp>
          <p:nvSpPr>
            <p:cNvPr id="14352" name="Rectangle 12"/>
            <p:cNvSpPr>
              <a:spLocks noChangeArrowheads="1"/>
            </p:cNvSpPr>
            <p:nvPr/>
          </p:nvSpPr>
          <p:spPr bwMode="auto">
            <a:xfrm>
              <a:off x="1111" y="0"/>
              <a:ext cx="4647" cy="408"/>
            </a:xfrm>
            <a:prstGeom prst="rect">
              <a:avLst/>
            </a:prstGeom>
            <a:solidFill>
              <a:srgbClr val="002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353" name="Rectangle 13"/>
            <p:cNvSpPr>
              <a:spLocks noChangeArrowheads="1"/>
            </p:cNvSpPr>
            <p:nvPr/>
          </p:nvSpPr>
          <p:spPr bwMode="auto">
            <a:xfrm>
              <a:off x="409" y="0"/>
              <a:ext cx="1020" cy="4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226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n-US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14345" name="Rectangle 21"/>
          <p:cNvSpPr>
            <a:spLocks noChangeArrowheads="1"/>
          </p:cNvSpPr>
          <p:nvPr/>
        </p:nvSpPr>
        <p:spPr bwMode="auto">
          <a:xfrm>
            <a:off x="755650" y="44450"/>
            <a:ext cx="720725" cy="908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4346" name="Group 42"/>
          <p:cNvGrpSpPr>
            <a:grpSpLocks/>
          </p:cNvGrpSpPr>
          <p:nvPr/>
        </p:nvGrpSpPr>
        <p:grpSpPr bwMode="auto">
          <a:xfrm>
            <a:off x="1547813" y="250825"/>
            <a:ext cx="7434262" cy="612775"/>
            <a:chOff x="975" y="158"/>
            <a:chExt cx="4683" cy="386"/>
          </a:xfrm>
        </p:grpSpPr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975" y="158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s-ES" b="1">
                <a:solidFill>
                  <a:srgbClr val="CCE1E8"/>
                </a:solidFill>
                <a:latin typeface="Calibri" charset="0"/>
              </a:endParaRPr>
            </a:p>
          </p:txBody>
        </p:sp>
        <p:sp>
          <p:nvSpPr>
            <p:cNvPr id="14351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s-ES" sz="1400" b="1">
                <a:solidFill>
                  <a:srgbClr val="002261"/>
                </a:solidFill>
                <a:latin typeface="Calibri" charset="0"/>
              </a:endParaRPr>
            </a:p>
          </p:txBody>
        </p:sp>
      </p:grpSp>
      <p:grpSp>
        <p:nvGrpSpPr>
          <p:cNvPr id="14347" name="Group 18"/>
          <p:cNvGrpSpPr>
            <a:grpSpLocks/>
          </p:cNvGrpSpPr>
          <p:nvPr/>
        </p:nvGrpSpPr>
        <p:grpSpPr bwMode="auto">
          <a:xfrm>
            <a:off x="141288" y="201613"/>
            <a:ext cx="693737" cy="635000"/>
            <a:chOff x="89" y="127"/>
            <a:chExt cx="437" cy="400"/>
          </a:xfrm>
        </p:grpSpPr>
        <p:pic>
          <p:nvPicPr>
            <p:cNvPr id="14348" name="Picture 1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" y="127"/>
              <a:ext cx="43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Rectangle 20"/>
            <p:cNvSpPr>
              <a:spLocks noChangeArrowheads="1"/>
            </p:cNvSpPr>
            <p:nvPr/>
          </p:nvSpPr>
          <p:spPr bwMode="auto">
            <a:xfrm>
              <a:off x="503" y="136"/>
              <a:ext cx="23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457200"/>
              <a:endParaRPr lang="en-US" sz="1900" u="sng">
                <a:solidFill>
                  <a:srgbClr val="000000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033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5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5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4"/>
          <p:cNvGrpSpPr>
            <a:grpSpLocks/>
          </p:cNvGrpSpPr>
          <p:nvPr/>
        </p:nvGrpSpPr>
        <p:grpSpPr bwMode="auto">
          <a:xfrm>
            <a:off x="1476375" y="2662238"/>
            <a:ext cx="7416800" cy="901700"/>
            <a:chOff x="930" y="1677"/>
            <a:chExt cx="4672" cy="568"/>
          </a:xfrm>
        </p:grpSpPr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975" y="1677"/>
              <a:ext cx="4627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ES" sz="4100" b="1" dirty="0">
                  <a:solidFill>
                    <a:srgbClr val="000000"/>
                  </a:solidFill>
                  <a:cs typeface="Arial" charset="0"/>
                </a:rPr>
                <a:t>Endesa Colombia</a:t>
              </a:r>
              <a:endParaRPr lang="es-ES" sz="3100" b="1" dirty="0">
                <a:solidFill>
                  <a:srgbClr val="0000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930" y="2032"/>
              <a:ext cx="46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ES" sz="1600" b="1">
                  <a:solidFill>
                    <a:srgbClr val="000000"/>
                  </a:solidFill>
                  <a:cs typeface="Arial" charset="0"/>
                </a:rPr>
                <a:t>Our Distribution System In Front Of The Development Of Colombia</a:t>
              </a:r>
            </a:p>
          </p:txBody>
        </p:sp>
      </p:grpSp>
      <p:sp>
        <p:nvSpPr>
          <p:cNvPr id="5" name="4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1055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1056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0965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1051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Infrastructure Progress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052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2011- 2013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grpSp>
        <p:nvGrpSpPr>
          <p:cNvPr id="40968" name="69 Grupo"/>
          <p:cNvGrpSpPr>
            <a:grpSpLocks/>
          </p:cNvGrpSpPr>
          <p:nvPr/>
        </p:nvGrpSpPr>
        <p:grpSpPr bwMode="auto">
          <a:xfrm>
            <a:off x="573088" y="2532063"/>
            <a:ext cx="6781800" cy="1952625"/>
            <a:chOff x="820786" y="1362893"/>
            <a:chExt cx="7086600" cy="2209800"/>
          </a:xfrm>
        </p:grpSpPr>
        <p:sp>
          <p:nvSpPr>
            <p:cNvPr id="71" name="70 Elipse"/>
            <p:cNvSpPr>
              <a:spLocks noChangeArrowheads="1"/>
            </p:cNvSpPr>
            <p:nvPr/>
          </p:nvSpPr>
          <p:spPr bwMode="auto">
            <a:xfrm>
              <a:off x="820786" y="1362893"/>
              <a:ext cx="471113" cy="3934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71 Elipse"/>
            <p:cNvSpPr>
              <a:spLocks noChangeArrowheads="1"/>
            </p:cNvSpPr>
            <p:nvPr/>
          </p:nvSpPr>
          <p:spPr bwMode="auto">
            <a:xfrm>
              <a:off x="1049707" y="1373673"/>
              <a:ext cx="471113" cy="3934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3" name="72 Conector recto"/>
            <p:cNvCxnSpPr>
              <a:cxnSpLocks noChangeShapeType="1"/>
              <a:stCxn id="72" idx="6"/>
            </p:cNvCxnSpPr>
            <p:nvPr/>
          </p:nvCxnSpPr>
          <p:spPr bwMode="auto">
            <a:xfrm>
              <a:off x="1520820" y="1571297"/>
              <a:ext cx="9007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4" name="73 Rectángulo"/>
            <p:cNvSpPr>
              <a:spLocks noChangeArrowheads="1"/>
            </p:cNvSpPr>
            <p:nvPr/>
          </p:nvSpPr>
          <p:spPr bwMode="auto">
            <a:xfrm>
              <a:off x="1597127" y="1461705"/>
              <a:ext cx="228921" cy="185049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998" name="74 CuadroTexto"/>
            <p:cNvSpPr txBox="1">
              <a:spLocks noChangeArrowheads="1"/>
            </p:cNvSpPr>
            <p:nvPr/>
          </p:nvSpPr>
          <p:spPr bwMode="auto">
            <a:xfrm>
              <a:off x="1582786" y="1702697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CO" sz="1800"/>
                <a:t>I</a:t>
              </a:r>
              <a:endParaRPr lang="es-ES" sz="1800"/>
            </a:p>
          </p:txBody>
        </p:sp>
        <p:cxnSp>
          <p:nvCxnSpPr>
            <p:cNvPr id="76" name="75 Conector recto"/>
            <p:cNvCxnSpPr>
              <a:cxnSpLocks noChangeShapeType="1"/>
            </p:cNvCxnSpPr>
            <p:nvPr/>
          </p:nvCxnSpPr>
          <p:spPr bwMode="auto">
            <a:xfrm rot="5400000">
              <a:off x="2487832" y="1853361"/>
              <a:ext cx="3054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7" name="76 Conector recto"/>
            <p:cNvCxnSpPr>
              <a:cxnSpLocks noChangeShapeType="1"/>
            </p:cNvCxnSpPr>
            <p:nvPr/>
          </p:nvCxnSpPr>
          <p:spPr bwMode="auto">
            <a:xfrm>
              <a:off x="2640542" y="2006071"/>
              <a:ext cx="3798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8" name="77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2867709" y="1853361"/>
              <a:ext cx="3054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78 Conector recto"/>
            <p:cNvCxnSpPr>
              <a:cxnSpLocks noChangeShapeType="1"/>
            </p:cNvCxnSpPr>
            <p:nvPr/>
          </p:nvCxnSpPr>
          <p:spPr bwMode="auto">
            <a:xfrm rot="5400000">
              <a:off x="2767057" y="2108476"/>
              <a:ext cx="204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0" name="79 Conector recto"/>
            <p:cNvCxnSpPr>
              <a:cxnSpLocks noChangeShapeType="1"/>
            </p:cNvCxnSpPr>
            <p:nvPr/>
          </p:nvCxnSpPr>
          <p:spPr bwMode="auto">
            <a:xfrm rot="5400000">
              <a:off x="2868586" y="2211758"/>
              <a:ext cx="152709" cy="1509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1" name="80 Conector recto"/>
            <p:cNvCxnSpPr>
              <a:cxnSpLocks noChangeShapeType="1"/>
            </p:cNvCxnSpPr>
            <p:nvPr/>
          </p:nvCxnSpPr>
          <p:spPr bwMode="auto">
            <a:xfrm rot="5400000">
              <a:off x="2450858" y="2782195"/>
              <a:ext cx="837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2" name="81 Rectángulo"/>
            <p:cNvSpPr>
              <a:spLocks noChangeArrowheads="1"/>
            </p:cNvSpPr>
            <p:nvPr/>
          </p:nvSpPr>
          <p:spPr bwMode="auto">
            <a:xfrm>
              <a:off x="2793156" y="2516301"/>
              <a:ext cx="150956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82 Elipse"/>
            <p:cNvSpPr>
              <a:spLocks noChangeArrowheads="1"/>
            </p:cNvSpPr>
            <p:nvPr/>
          </p:nvSpPr>
          <p:spPr bwMode="auto">
            <a:xfrm>
              <a:off x="2755003" y="3191817"/>
              <a:ext cx="227262" cy="2281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83 Elipse"/>
            <p:cNvSpPr>
              <a:spLocks noChangeArrowheads="1"/>
            </p:cNvSpPr>
            <p:nvPr/>
          </p:nvSpPr>
          <p:spPr bwMode="auto">
            <a:xfrm>
              <a:off x="2755003" y="3344526"/>
              <a:ext cx="227262" cy="228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5" name="84 Conector recto"/>
            <p:cNvCxnSpPr>
              <a:cxnSpLocks noChangeShapeType="1"/>
            </p:cNvCxnSpPr>
            <p:nvPr/>
          </p:nvCxnSpPr>
          <p:spPr bwMode="auto">
            <a:xfrm rot="10800000">
              <a:off x="2487928" y="1635974"/>
              <a:ext cx="152614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6" name="85 Conector recto"/>
            <p:cNvCxnSpPr>
              <a:cxnSpLocks noChangeShapeType="1"/>
            </p:cNvCxnSpPr>
            <p:nvPr/>
          </p:nvCxnSpPr>
          <p:spPr bwMode="auto">
            <a:xfrm flipV="1">
              <a:off x="3030372" y="1607229"/>
              <a:ext cx="152614" cy="89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" name="86 Conector recto"/>
            <p:cNvCxnSpPr>
              <a:cxnSpLocks noChangeShapeType="1"/>
            </p:cNvCxnSpPr>
            <p:nvPr/>
          </p:nvCxnSpPr>
          <p:spPr bwMode="auto">
            <a:xfrm rot="5400000">
              <a:off x="4011553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87 Conector recto"/>
            <p:cNvCxnSpPr>
              <a:cxnSpLocks noChangeShapeType="1"/>
            </p:cNvCxnSpPr>
            <p:nvPr/>
          </p:nvCxnSpPr>
          <p:spPr bwMode="auto">
            <a:xfrm>
              <a:off x="4163365" y="1928817"/>
              <a:ext cx="3815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" name="88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4393088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0" name="89 Conector recto"/>
            <p:cNvCxnSpPr>
              <a:cxnSpLocks noChangeShapeType="1"/>
            </p:cNvCxnSpPr>
            <p:nvPr/>
          </p:nvCxnSpPr>
          <p:spPr bwMode="auto">
            <a:xfrm rot="5400000">
              <a:off x="4289880" y="2031223"/>
              <a:ext cx="204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90 Conector recto"/>
            <p:cNvCxnSpPr>
              <a:cxnSpLocks noChangeShapeType="1"/>
            </p:cNvCxnSpPr>
            <p:nvPr/>
          </p:nvCxnSpPr>
          <p:spPr bwMode="auto">
            <a:xfrm rot="5400000">
              <a:off x="4392238" y="2133676"/>
              <a:ext cx="152710" cy="152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91 Conector recto"/>
            <p:cNvCxnSpPr>
              <a:cxnSpLocks noChangeShapeType="1"/>
            </p:cNvCxnSpPr>
            <p:nvPr/>
          </p:nvCxnSpPr>
          <p:spPr bwMode="auto">
            <a:xfrm rot="5400000">
              <a:off x="3972783" y="2705840"/>
              <a:ext cx="8390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3" name="92 Rectángulo"/>
            <p:cNvSpPr>
              <a:spLocks noChangeArrowheads="1"/>
            </p:cNvSpPr>
            <p:nvPr/>
          </p:nvSpPr>
          <p:spPr bwMode="auto">
            <a:xfrm>
              <a:off x="4315979" y="2439047"/>
              <a:ext cx="152614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93 Elipse"/>
            <p:cNvSpPr>
              <a:spLocks noChangeArrowheads="1"/>
            </p:cNvSpPr>
            <p:nvPr/>
          </p:nvSpPr>
          <p:spPr bwMode="auto">
            <a:xfrm>
              <a:off x="4277826" y="3116360"/>
              <a:ext cx="228921" cy="2281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94 Elipse"/>
            <p:cNvSpPr>
              <a:spLocks noChangeArrowheads="1"/>
            </p:cNvSpPr>
            <p:nvPr/>
          </p:nvSpPr>
          <p:spPr bwMode="auto">
            <a:xfrm>
              <a:off x="4277826" y="3267273"/>
              <a:ext cx="228921" cy="2299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6" name="95 Conector recto"/>
            <p:cNvCxnSpPr>
              <a:cxnSpLocks noChangeShapeType="1"/>
            </p:cNvCxnSpPr>
            <p:nvPr/>
          </p:nvCxnSpPr>
          <p:spPr bwMode="auto">
            <a:xfrm rot="10800000">
              <a:off x="4012410" y="1560517"/>
              <a:ext cx="150955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7" name="96 Conector recto"/>
            <p:cNvCxnSpPr>
              <a:cxnSpLocks noChangeShapeType="1"/>
            </p:cNvCxnSpPr>
            <p:nvPr/>
          </p:nvCxnSpPr>
          <p:spPr bwMode="auto">
            <a:xfrm flipV="1">
              <a:off x="4554853" y="1531772"/>
              <a:ext cx="152614" cy="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97 Conector recto"/>
            <p:cNvCxnSpPr>
              <a:cxnSpLocks noChangeShapeType="1"/>
            </p:cNvCxnSpPr>
            <p:nvPr/>
          </p:nvCxnSpPr>
          <p:spPr bwMode="auto">
            <a:xfrm rot="5400000">
              <a:off x="5688649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98 Conector recto"/>
            <p:cNvCxnSpPr>
              <a:cxnSpLocks noChangeShapeType="1"/>
            </p:cNvCxnSpPr>
            <p:nvPr/>
          </p:nvCxnSpPr>
          <p:spPr bwMode="auto">
            <a:xfrm>
              <a:off x="5840461" y="1928817"/>
              <a:ext cx="3815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99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6070184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100 Conector recto"/>
            <p:cNvCxnSpPr>
              <a:cxnSpLocks noChangeShapeType="1"/>
            </p:cNvCxnSpPr>
            <p:nvPr/>
          </p:nvCxnSpPr>
          <p:spPr bwMode="auto">
            <a:xfrm rot="5400000">
              <a:off x="5966976" y="2031223"/>
              <a:ext cx="204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101 Conector recto"/>
            <p:cNvCxnSpPr>
              <a:cxnSpLocks noChangeShapeType="1"/>
            </p:cNvCxnSpPr>
            <p:nvPr/>
          </p:nvCxnSpPr>
          <p:spPr bwMode="auto">
            <a:xfrm rot="5400000">
              <a:off x="6069334" y="2133676"/>
              <a:ext cx="152710" cy="152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" name="102 Conector recto"/>
            <p:cNvCxnSpPr>
              <a:cxnSpLocks noChangeShapeType="1"/>
            </p:cNvCxnSpPr>
            <p:nvPr/>
          </p:nvCxnSpPr>
          <p:spPr bwMode="auto">
            <a:xfrm rot="5400000">
              <a:off x="5649880" y="2705840"/>
              <a:ext cx="8390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4" name="103 Rectángulo"/>
            <p:cNvSpPr>
              <a:spLocks noChangeArrowheads="1"/>
            </p:cNvSpPr>
            <p:nvPr/>
          </p:nvSpPr>
          <p:spPr bwMode="auto">
            <a:xfrm>
              <a:off x="5993075" y="2439047"/>
              <a:ext cx="152614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104 Elipse"/>
            <p:cNvSpPr>
              <a:spLocks noChangeArrowheads="1"/>
            </p:cNvSpPr>
            <p:nvPr/>
          </p:nvSpPr>
          <p:spPr bwMode="auto">
            <a:xfrm>
              <a:off x="5954921" y="3116360"/>
              <a:ext cx="228921" cy="2281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105 Elipse"/>
            <p:cNvSpPr>
              <a:spLocks noChangeArrowheads="1"/>
            </p:cNvSpPr>
            <p:nvPr/>
          </p:nvSpPr>
          <p:spPr bwMode="auto">
            <a:xfrm>
              <a:off x="5954921" y="3267273"/>
              <a:ext cx="228921" cy="2299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7" name="106 Conector recto"/>
            <p:cNvCxnSpPr>
              <a:cxnSpLocks noChangeShapeType="1"/>
            </p:cNvCxnSpPr>
            <p:nvPr/>
          </p:nvCxnSpPr>
          <p:spPr bwMode="auto">
            <a:xfrm rot="10800000">
              <a:off x="5687847" y="1560517"/>
              <a:ext cx="152614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107 Conector recto"/>
            <p:cNvCxnSpPr>
              <a:cxnSpLocks noChangeShapeType="1"/>
            </p:cNvCxnSpPr>
            <p:nvPr/>
          </p:nvCxnSpPr>
          <p:spPr bwMode="auto">
            <a:xfrm flipV="1">
              <a:off x="6230290" y="1531772"/>
              <a:ext cx="152614" cy="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" name="108 Conector recto"/>
            <p:cNvCxnSpPr>
              <a:cxnSpLocks noChangeShapeType="1"/>
            </p:cNvCxnSpPr>
            <p:nvPr/>
          </p:nvCxnSpPr>
          <p:spPr bwMode="auto">
            <a:xfrm rot="5400000">
              <a:off x="7213130" y="1760836"/>
              <a:ext cx="303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109 Conector recto"/>
            <p:cNvCxnSpPr>
              <a:cxnSpLocks noChangeShapeType="1"/>
            </p:cNvCxnSpPr>
            <p:nvPr/>
          </p:nvCxnSpPr>
          <p:spPr bwMode="auto">
            <a:xfrm>
              <a:off x="7364942" y="1912648"/>
              <a:ext cx="3798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110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7593007" y="1760836"/>
              <a:ext cx="303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111 Conector recto"/>
            <p:cNvCxnSpPr>
              <a:cxnSpLocks noChangeShapeType="1"/>
            </p:cNvCxnSpPr>
            <p:nvPr/>
          </p:nvCxnSpPr>
          <p:spPr bwMode="auto">
            <a:xfrm rot="5400000">
              <a:off x="7490560" y="2015951"/>
              <a:ext cx="2066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" name="112 Conector recto"/>
            <p:cNvCxnSpPr>
              <a:cxnSpLocks noChangeShapeType="1"/>
            </p:cNvCxnSpPr>
            <p:nvPr/>
          </p:nvCxnSpPr>
          <p:spPr bwMode="auto">
            <a:xfrm rot="5400000">
              <a:off x="7593885" y="2119233"/>
              <a:ext cx="150913" cy="1509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4" name="113 Conector recto"/>
            <p:cNvCxnSpPr>
              <a:cxnSpLocks noChangeShapeType="1"/>
            </p:cNvCxnSpPr>
            <p:nvPr/>
          </p:nvCxnSpPr>
          <p:spPr bwMode="auto">
            <a:xfrm rot="5400000">
              <a:off x="7174360" y="2689672"/>
              <a:ext cx="8390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5" name="114 Rectángulo"/>
            <p:cNvSpPr>
              <a:spLocks noChangeArrowheads="1"/>
            </p:cNvSpPr>
            <p:nvPr/>
          </p:nvSpPr>
          <p:spPr bwMode="auto">
            <a:xfrm>
              <a:off x="7517556" y="2422878"/>
              <a:ext cx="150956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115 Elipse"/>
            <p:cNvSpPr>
              <a:spLocks noChangeArrowheads="1"/>
            </p:cNvSpPr>
            <p:nvPr/>
          </p:nvSpPr>
          <p:spPr bwMode="auto">
            <a:xfrm>
              <a:off x="7479403" y="3100190"/>
              <a:ext cx="227262" cy="228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116 Elipse"/>
            <p:cNvSpPr>
              <a:spLocks noChangeArrowheads="1"/>
            </p:cNvSpPr>
            <p:nvPr/>
          </p:nvSpPr>
          <p:spPr bwMode="auto">
            <a:xfrm>
              <a:off x="7479403" y="3251104"/>
              <a:ext cx="227262" cy="2299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8" name="117 Conector recto"/>
            <p:cNvCxnSpPr>
              <a:cxnSpLocks noChangeShapeType="1"/>
            </p:cNvCxnSpPr>
            <p:nvPr/>
          </p:nvCxnSpPr>
          <p:spPr bwMode="auto">
            <a:xfrm rot="10800000">
              <a:off x="7212328" y="1544348"/>
              <a:ext cx="152614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118 Conector recto"/>
            <p:cNvCxnSpPr>
              <a:cxnSpLocks noChangeShapeType="1"/>
            </p:cNvCxnSpPr>
            <p:nvPr/>
          </p:nvCxnSpPr>
          <p:spPr bwMode="auto">
            <a:xfrm flipV="1">
              <a:off x="7754772" y="1515602"/>
              <a:ext cx="152614" cy="880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119 Conector recto"/>
            <p:cNvCxnSpPr>
              <a:cxnSpLocks noChangeShapeType="1"/>
            </p:cNvCxnSpPr>
            <p:nvPr/>
          </p:nvCxnSpPr>
          <p:spPr bwMode="auto">
            <a:xfrm>
              <a:off x="3221139" y="1544348"/>
              <a:ext cx="6851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1" name="120 Conector recto"/>
            <p:cNvCxnSpPr>
              <a:cxnSpLocks noChangeShapeType="1"/>
            </p:cNvCxnSpPr>
            <p:nvPr/>
          </p:nvCxnSpPr>
          <p:spPr bwMode="auto">
            <a:xfrm>
              <a:off x="4936388" y="1515602"/>
              <a:ext cx="6851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2" name="121 Conector recto"/>
            <p:cNvCxnSpPr>
              <a:cxnSpLocks noChangeShapeType="1"/>
            </p:cNvCxnSpPr>
            <p:nvPr/>
          </p:nvCxnSpPr>
          <p:spPr bwMode="auto">
            <a:xfrm>
              <a:off x="6459211" y="1515602"/>
              <a:ext cx="6867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3" name="122 Estrella de 7 puntas"/>
            <p:cNvSpPr/>
            <p:nvPr/>
          </p:nvSpPr>
          <p:spPr>
            <a:xfrm>
              <a:off x="4859396" y="1371634"/>
              <a:ext cx="304800" cy="304800"/>
            </a:xfrm>
            <a:prstGeom prst="star7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24" name="123 Rectángulo redondeado"/>
          <p:cNvSpPr/>
          <p:nvPr/>
        </p:nvSpPr>
        <p:spPr>
          <a:xfrm>
            <a:off x="3605213" y="2427288"/>
            <a:ext cx="744537" cy="2193925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970" name="124 CuadroTexto"/>
          <p:cNvSpPr txBox="1">
            <a:spLocks noChangeArrowheads="1"/>
          </p:cNvSpPr>
          <p:nvPr/>
        </p:nvSpPr>
        <p:spPr bwMode="auto">
          <a:xfrm>
            <a:off x="720725" y="1651000"/>
            <a:ext cx="215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 b="1"/>
              <a:t>OUTLINE OF 1.5</a:t>
            </a:r>
            <a:endParaRPr lang="es-ES" sz="1800" b="1"/>
          </a:p>
        </p:txBody>
      </p:sp>
      <p:sp>
        <p:nvSpPr>
          <p:cNvPr id="40971" name="125 CuadroTexto"/>
          <p:cNvSpPr txBox="1">
            <a:spLocks noChangeArrowheads="1"/>
          </p:cNvSpPr>
          <p:nvPr/>
        </p:nvSpPr>
        <p:spPr bwMode="auto">
          <a:xfrm>
            <a:off x="2700338" y="1557338"/>
            <a:ext cx="268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600"/>
              <a:t>Ring Main Unit (RMU) with fault indicator and remote control</a:t>
            </a:r>
            <a:endParaRPr lang="es-ES" sz="1600"/>
          </a:p>
        </p:txBody>
      </p:sp>
      <p:sp>
        <p:nvSpPr>
          <p:cNvPr id="127" name="126 Rectángulo redondeado"/>
          <p:cNvSpPr/>
          <p:nvPr/>
        </p:nvSpPr>
        <p:spPr>
          <a:xfrm>
            <a:off x="6670675" y="2430463"/>
            <a:ext cx="744538" cy="2193925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973" name="127 CuadroTexto"/>
          <p:cNvSpPr txBox="1">
            <a:spLocks noChangeArrowheads="1"/>
          </p:cNvSpPr>
          <p:nvPr/>
        </p:nvSpPr>
        <p:spPr bwMode="auto">
          <a:xfrm>
            <a:off x="7308850" y="1700213"/>
            <a:ext cx="14366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/>
              <a:t> Ring Main Unit with remote control</a:t>
            </a:r>
            <a:endParaRPr lang="es-ES" sz="1400"/>
          </a:p>
          <a:p>
            <a:pPr algn="ctr" eaLnBrk="1" hangingPunct="1"/>
            <a:r>
              <a:rPr lang="es-CO" sz="1400"/>
              <a:t> that link two circuits</a:t>
            </a:r>
            <a:endParaRPr lang="es-ES" sz="1400"/>
          </a:p>
        </p:txBody>
      </p:sp>
      <p:sp>
        <p:nvSpPr>
          <p:cNvPr id="129" name="128 Rayo"/>
          <p:cNvSpPr/>
          <p:nvPr/>
        </p:nvSpPr>
        <p:spPr>
          <a:xfrm>
            <a:off x="5276850" y="2100263"/>
            <a:ext cx="314325" cy="496887"/>
          </a:xfrm>
          <a:prstGeom prst="lightningBol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0" name="129 Elipse"/>
          <p:cNvSpPr/>
          <p:nvPr/>
        </p:nvSpPr>
        <p:spPr>
          <a:xfrm>
            <a:off x="3997325" y="2544763"/>
            <a:ext cx="404813" cy="3524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1" name="130 Elipse"/>
          <p:cNvSpPr/>
          <p:nvPr/>
        </p:nvSpPr>
        <p:spPr>
          <a:xfrm>
            <a:off x="6540500" y="2552700"/>
            <a:ext cx="404813" cy="3540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977" name="131 CuadroTexto"/>
          <p:cNvSpPr txBox="1">
            <a:spLocks noChangeArrowheads="1"/>
          </p:cNvSpPr>
          <p:nvPr/>
        </p:nvSpPr>
        <p:spPr bwMode="auto">
          <a:xfrm>
            <a:off x="4403725" y="4497388"/>
            <a:ext cx="432593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endParaRPr lang="es-CO" sz="1100" b="1" dirty="0"/>
          </a:p>
          <a:p>
            <a:pPr algn="just" eaLnBrk="1" hangingPunct="1"/>
            <a:r>
              <a:rPr lang="es-CO" sz="1100" b="1" dirty="0"/>
              <a:t>Fault in 2</a:t>
            </a:r>
          </a:p>
          <a:p>
            <a:pPr algn="just" eaLnBrk="1" hangingPunct="1"/>
            <a:r>
              <a:rPr lang="es-CO" sz="1100" b="1" dirty="0"/>
              <a:t>Open the main breaker of the substation and then </a:t>
            </a:r>
            <a:r>
              <a:rPr lang="es-CO" sz="1100" b="1" dirty="0" smtClean="0"/>
              <a:t>the </a:t>
            </a:r>
            <a:r>
              <a:rPr lang="es-CO" sz="1100" b="1" dirty="0"/>
              <a:t>switch </a:t>
            </a:r>
            <a:r>
              <a:rPr lang="es-CO" sz="1100" b="1" dirty="0" smtClean="0"/>
              <a:t>with fault indicator </a:t>
            </a:r>
            <a:r>
              <a:rPr lang="es-CO" sz="1100" b="1" dirty="0"/>
              <a:t>sense the fault and </a:t>
            </a:r>
            <a:r>
              <a:rPr lang="es-CO" sz="1100" b="1" dirty="0" smtClean="0"/>
              <a:t>send a signal to center control to given </a:t>
            </a:r>
            <a:r>
              <a:rPr lang="es-CO" sz="1100" b="1" dirty="0" err="1" smtClean="0"/>
              <a:t>the</a:t>
            </a:r>
            <a:r>
              <a:rPr lang="es-CO" sz="1100" b="1" dirty="0" smtClean="0"/>
              <a:t> </a:t>
            </a:r>
            <a:r>
              <a:rPr lang="es-CO" sz="1100" b="1" dirty="0" err="1" smtClean="0"/>
              <a:t>order</a:t>
            </a:r>
            <a:r>
              <a:rPr lang="es-CO" sz="1100" b="1" dirty="0" smtClean="0"/>
              <a:t> to open switch 2 and 3. these operation is done by a center control operator.</a:t>
            </a:r>
          </a:p>
          <a:p>
            <a:pPr algn="just" eaLnBrk="1" hangingPunct="1"/>
            <a:endParaRPr lang="es-ES" sz="1100" b="1" dirty="0"/>
          </a:p>
        </p:txBody>
      </p:sp>
      <p:cxnSp>
        <p:nvCxnSpPr>
          <p:cNvPr id="133" name="132 Conector recto de flecha"/>
          <p:cNvCxnSpPr/>
          <p:nvPr/>
        </p:nvCxnSpPr>
        <p:spPr>
          <a:xfrm rot="16200000" flipV="1">
            <a:off x="4545807" y="2923381"/>
            <a:ext cx="482600" cy="404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 flipV="1">
            <a:off x="6008688" y="2924175"/>
            <a:ext cx="509587" cy="430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181 Elipse"/>
          <p:cNvSpPr/>
          <p:nvPr/>
        </p:nvSpPr>
        <p:spPr>
          <a:xfrm>
            <a:off x="3444875" y="2579688"/>
            <a:ext cx="404813" cy="3524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3" name="182 Elipse"/>
          <p:cNvSpPr/>
          <p:nvPr/>
        </p:nvSpPr>
        <p:spPr>
          <a:xfrm>
            <a:off x="1258888" y="2562225"/>
            <a:ext cx="404812" cy="3524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84" name="183 Conector recto de flecha"/>
          <p:cNvCxnSpPr/>
          <p:nvPr/>
        </p:nvCxnSpPr>
        <p:spPr>
          <a:xfrm rot="16200000" flipV="1">
            <a:off x="1537494" y="2997994"/>
            <a:ext cx="482600" cy="404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184 Conector recto de flecha"/>
          <p:cNvCxnSpPr/>
          <p:nvPr/>
        </p:nvCxnSpPr>
        <p:spPr>
          <a:xfrm flipV="1">
            <a:off x="3000375" y="2997200"/>
            <a:ext cx="509588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4" name="185 CuadroTexto"/>
          <p:cNvSpPr txBox="1">
            <a:spLocks noChangeArrowheads="1"/>
          </p:cNvSpPr>
          <p:nvPr/>
        </p:nvSpPr>
        <p:spPr bwMode="auto">
          <a:xfrm>
            <a:off x="5626100" y="20701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 b="1"/>
              <a:t>2</a:t>
            </a:r>
            <a:endParaRPr lang="es-ES" sz="1800" b="1"/>
          </a:p>
        </p:txBody>
      </p:sp>
      <p:sp>
        <p:nvSpPr>
          <p:cNvPr id="187" name="186 Rayo"/>
          <p:cNvSpPr/>
          <p:nvPr/>
        </p:nvSpPr>
        <p:spPr>
          <a:xfrm>
            <a:off x="2073275" y="2060575"/>
            <a:ext cx="312738" cy="496888"/>
          </a:xfrm>
          <a:prstGeom prst="lightningBol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986" name="187 CuadroTexto"/>
          <p:cNvSpPr txBox="1">
            <a:spLocks noChangeArrowheads="1"/>
          </p:cNvSpPr>
          <p:nvPr/>
        </p:nvSpPr>
        <p:spPr bwMode="auto">
          <a:xfrm>
            <a:off x="2420938" y="20526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 b="1"/>
              <a:t>1</a:t>
            </a:r>
            <a:endParaRPr lang="es-ES" sz="1800" b="1"/>
          </a:p>
        </p:txBody>
      </p:sp>
      <p:sp>
        <p:nvSpPr>
          <p:cNvPr id="40987" name="188 CuadroTexto"/>
          <p:cNvSpPr txBox="1">
            <a:spLocks noChangeArrowheads="1"/>
          </p:cNvSpPr>
          <p:nvPr/>
        </p:nvSpPr>
        <p:spPr bwMode="auto">
          <a:xfrm>
            <a:off x="598488" y="4648200"/>
            <a:ext cx="3502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endParaRPr lang="es-CO" sz="1100" b="1" dirty="0"/>
          </a:p>
          <a:p>
            <a:pPr algn="just" eaLnBrk="1" hangingPunct="1"/>
            <a:r>
              <a:rPr lang="es-CO" sz="1100" b="1" dirty="0"/>
              <a:t>Fault in 1</a:t>
            </a:r>
          </a:p>
          <a:p>
            <a:pPr algn="just" eaLnBrk="1" hangingPunct="1"/>
            <a:r>
              <a:rPr lang="es-CO" sz="1100" b="1" dirty="0"/>
              <a:t>Open the main breaker of the substation and </a:t>
            </a:r>
            <a:r>
              <a:rPr lang="es-CO" sz="1100" b="1" dirty="0" smtClean="0"/>
              <a:t>then open the </a:t>
            </a:r>
            <a:r>
              <a:rPr lang="es-CO" sz="1100" b="1" dirty="0"/>
              <a:t>switch </a:t>
            </a:r>
            <a:r>
              <a:rPr lang="es-CO" sz="1100" b="1" dirty="0" smtClean="0"/>
              <a:t>1 in </a:t>
            </a:r>
            <a:r>
              <a:rPr lang="es-CO" sz="1100" b="1" dirty="0"/>
              <a:t>the RMU near of the place where the fault occured. Also the center control operator send the signal to close </a:t>
            </a:r>
            <a:r>
              <a:rPr lang="es-CO" sz="1100" b="1" dirty="0" err="1"/>
              <a:t>the</a:t>
            </a:r>
            <a:r>
              <a:rPr lang="es-CO" sz="1100" b="1" dirty="0"/>
              <a:t> </a:t>
            </a:r>
            <a:r>
              <a:rPr lang="es-CO" sz="1100" b="1" dirty="0" smtClean="0"/>
              <a:t>RMU </a:t>
            </a:r>
            <a:r>
              <a:rPr lang="es-CO" sz="1100" b="1" dirty="0"/>
              <a:t>that link two circuits</a:t>
            </a:r>
            <a:endParaRPr lang="es-ES" sz="1100" b="1" dirty="0"/>
          </a:p>
          <a:p>
            <a:pPr algn="just" eaLnBrk="1" hangingPunct="1"/>
            <a:endParaRPr lang="es-ES" sz="1100" b="1" dirty="0"/>
          </a:p>
        </p:txBody>
      </p:sp>
      <p:sp>
        <p:nvSpPr>
          <p:cNvPr id="55" name="54 Proceso"/>
          <p:cNvSpPr>
            <a:spLocks noChangeArrowheads="1"/>
          </p:cNvSpPr>
          <p:nvPr/>
        </p:nvSpPr>
        <p:spPr bwMode="auto">
          <a:xfrm>
            <a:off x="228600" y="3352800"/>
            <a:ext cx="8286750" cy="857250"/>
          </a:xfrm>
          <a:prstGeom prst="flowChartProcess">
            <a:avLst/>
          </a:prstGeom>
          <a:solidFill>
            <a:srgbClr val="0072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X&lt; 5 minutes </a:t>
            </a:r>
            <a:r>
              <a:rPr lang="es-CO" sz="2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s-ES" sz="2400" dirty="0" err="1">
                <a:solidFill>
                  <a:srgbClr val="FFFFFF"/>
                </a:solidFill>
              </a:rPr>
              <a:t>The</a:t>
            </a:r>
            <a:r>
              <a:rPr lang="es-ES" sz="2400" dirty="0">
                <a:solidFill>
                  <a:srgbClr val="FFFFFF"/>
                </a:solidFill>
              </a:rPr>
              <a:t> </a:t>
            </a:r>
            <a:r>
              <a:rPr lang="es-CO" sz="2400" dirty="0">
                <a:solidFill>
                  <a:srgbClr val="FFFFFF"/>
                </a:solidFill>
              </a:rPr>
              <a:t>Average Time for Detection and Isolation </a:t>
            </a:r>
            <a:r>
              <a:rPr lang="es-CO" sz="2400" dirty="0" err="1">
                <a:solidFill>
                  <a:srgbClr val="FFFFFF"/>
                </a:solidFill>
              </a:rPr>
              <a:t>Fault</a:t>
            </a:r>
            <a:r>
              <a:rPr lang="es-CO" sz="2400" dirty="0" smtClean="0">
                <a:solidFill>
                  <a:schemeClr val="lt1"/>
                </a:solidFill>
                <a:cs typeface="+mn-cs"/>
              </a:rPr>
              <a:t> (control center </a:t>
            </a:r>
            <a:r>
              <a:rPr lang="es-CO" sz="2400" dirty="0" err="1" smtClean="0">
                <a:solidFill>
                  <a:schemeClr val="lt1"/>
                </a:solidFill>
                <a:cs typeface="+mn-cs"/>
              </a:rPr>
              <a:t>operator</a:t>
            </a:r>
            <a:r>
              <a:rPr lang="es-CO" sz="2400" dirty="0" smtClean="0">
                <a:solidFill>
                  <a:schemeClr val="lt1"/>
                </a:solidFill>
                <a:cs typeface="+mn-cs"/>
              </a:rPr>
              <a:t>)</a:t>
            </a:r>
            <a:endParaRPr lang="es-ES" sz="2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21 Proceso"/>
          <p:cNvSpPr>
            <a:spLocks noChangeArrowheads="1"/>
          </p:cNvSpPr>
          <p:nvPr/>
        </p:nvSpPr>
        <p:spPr bwMode="auto">
          <a:xfrm>
            <a:off x="228600" y="4419600"/>
            <a:ext cx="8286750" cy="857250"/>
          </a:xfrm>
          <a:prstGeom prst="flowChartProcess">
            <a:avLst/>
          </a:prstGeom>
          <a:solidFill>
            <a:srgbClr val="0072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rgbClr val="FFFFFF"/>
                </a:solidFill>
              </a:rPr>
              <a:t>30% Improve Quality Services – Less Affected </a:t>
            </a:r>
            <a:r>
              <a:rPr lang="da-DK" sz="2400" dirty="0" err="1" smtClean="0">
                <a:solidFill>
                  <a:srgbClr val="FFFFFF"/>
                </a:solidFill>
              </a:rPr>
              <a:t>customers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40992" name="48 CuadroTexto"/>
          <p:cNvSpPr txBox="1">
            <a:spLocks noChangeArrowheads="1"/>
          </p:cNvSpPr>
          <p:nvPr/>
        </p:nvSpPr>
        <p:spPr bwMode="auto">
          <a:xfrm>
            <a:off x="214313" y="908050"/>
            <a:ext cx="707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>
                <a:solidFill>
                  <a:srgbClr val="C00000"/>
                </a:solidFill>
              </a:rPr>
              <a:t>Outline with Remote Control Circuits</a:t>
            </a:r>
          </a:p>
        </p:txBody>
      </p:sp>
      <p:sp>
        <p:nvSpPr>
          <p:cNvPr id="125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743200" y="2286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Switch</a:t>
            </a:r>
            <a:r>
              <a:rPr lang="es-ES" sz="1400" dirty="0" smtClean="0"/>
              <a:t> 1</a:t>
            </a:r>
            <a:endParaRPr lang="es-ES" sz="1400" dirty="0"/>
          </a:p>
        </p:txBody>
      </p:sp>
      <p:sp>
        <p:nvSpPr>
          <p:cNvPr id="126" name="CuadroTexto 125"/>
          <p:cNvSpPr txBox="1"/>
          <p:nvPr/>
        </p:nvSpPr>
        <p:spPr>
          <a:xfrm>
            <a:off x="4114800" y="2286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Switch</a:t>
            </a:r>
            <a:r>
              <a:rPr lang="es-ES" sz="1400" dirty="0" smtClean="0"/>
              <a:t> 2</a:t>
            </a:r>
            <a:endParaRPr lang="es-ES" sz="1400" dirty="0"/>
          </a:p>
        </p:txBody>
      </p:sp>
      <p:sp>
        <p:nvSpPr>
          <p:cNvPr id="128" name="CuadroTexto 127"/>
          <p:cNvSpPr txBox="1"/>
          <p:nvPr/>
        </p:nvSpPr>
        <p:spPr>
          <a:xfrm>
            <a:off x="5791200" y="2286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Switch</a:t>
            </a:r>
            <a:r>
              <a:rPr lang="es-ES" sz="1400" dirty="0" smtClean="0"/>
              <a:t> 3</a:t>
            </a:r>
            <a:endParaRPr lang="es-ES" sz="1400" dirty="0"/>
          </a:p>
        </p:txBody>
      </p:sp>
      <p:sp>
        <p:nvSpPr>
          <p:cNvPr id="132" name="131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134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189 CuadroTexto"/>
          <p:cNvSpPr txBox="1">
            <a:spLocks noChangeArrowheads="1"/>
          </p:cNvSpPr>
          <p:nvPr/>
        </p:nvSpPr>
        <p:spPr bwMode="auto">
          <a:xfrm>
            <a:off x="7019925" y="5975350"/>
            <a:ext cx="1754188" cy="369888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dirty="0" smtClean="0">
                <a:solidFill>
                  <a:srgbClr val="000000"/>
                </a:solidFill>
                <a:cs typeface="+mn-cs"/>
              </a:rPr>
              <a:t>Underground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>
            <a:spLocks noChangeArrowheads="1"/>
          </p:cNvSpPr>
          <p:nvPr/>
        </p:nvSpPr>
        <p:spPr bwMode="auto">
          <a:xfrm>
            <a:off x="7215188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52 Rectángulo"/>
          <p:cNvSpPr>
            <a:spLocks noChangeArrowheads="1"/>
          </p:cNvSpPr>
          <p:nvPr/>
        </p:nvSpPr>
        <p:spPr bwMode="auto">
          <a:xfrm>
            <a:off x="6048375" y="1128713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51 Rectángulo"/>
          <p:cNvSpPr>
            <a:spLocks noChangeArrowheads="1"/>
          </p:cNvSpPr>
          <p:nvPr/>
        </p:nvSpPr>
        <p:spPr bwMode="auto">
          <a:xfrm>
            <a:off x="48625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50 Rectángulo"/>
          <p:cNvSpPr>
            <a:spLocks noChangeArrowheads="1"/>
          </p:cNvSpPr>
          <p:nvPr/>
        </p:nvSpPr>
        <p:spPr bwMode="auto">
          <a:xfrm>
            <a:off x="3733800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47 Rectángulo"/>
          <p:cNvSpPr>
            <a:spLocks noChangeArrowheads="1"/>
          </p:cNvSpPr>
          <p:nvPr/>
        </p:nvSpPr>
        <p:spPr bwMode="auto">
          <a:xfrm>
            <a:off x="2514600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1990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2028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2029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1993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2024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3. Plan of Action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025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Infrastructure Progress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cxnSp>
        <p:nvCxnSpPr>
          <p:cNvPr id="24" name="23 Conector recto"/>
          <p:cNvCxnSpPr/>
          <p:nvPr/>
        </p:nvCxnSpPr>
        <p:spPr>
          <a:xfrm>
            <a:off x="2500313" y="4856163"/>
            <a:ext cx="6429375" cy="1587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5" name="24 Triángulo isósceles"/>
          <p:cNvSpPr/>
          <p:nvPr/>
        </p:nvSpPr>
        <p:spPr>
          <a:xfrm>
            <a:off x="2400300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997" name="25 CuadroTexto"/>
          <p:cNvSpPr txBox="1">
            <a:spLocks noChangeArrowheads="1"/>
          </p:cNvSpPr>
          <p:nvPr/>
        </p:nvSpPr>
        <p:spPr bwMode="auto">
          <a:xfrm>
            <a:off x="2114550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2005</a:t>
            </a:r>
            <a:endParaRPr lang="es-ES" sz="1800"/>
          </a:p>
        </p:txBody>
      </p:sp>
      <p:sp>
        <p:nvSpPr>
          <p:cNvPr id="29" name="28 Triángulo isósceles"/>
          <p:cNvSpPr/>
          <p:nvPr/>
        </p:nvSpPr>
        <p:spPr>
          <a:xfrm>
            <a:off x="4791075" y="4721225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999" name="29 CuadroTexto"/>
          <p:cNvSpPr txBox="1">
            <a:spLocks noChangeArrowheads="1"/>
          </p:cNvSpPr>
          <p:nvPr/>
        </p:nvSpPr>
        <p:spPr bwMode="auto">
          <a:xfrm>
            <a:off x="4533900" y="514985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2011</a:t>
            </a:r>
            <a:endParaRPr lang="es-ES" sz="1800"/>
          </a:p>
        </p:txBody>
      </p:sp>
      <p:sp>
        <p:nvSpPr>
          <p:cNvPr id="32" name="31 Abrir llave"/>
          <p:cNvSpPr>
            <a:spLocks/>
          </p:cNvSpPr>
          <p:nvPr/>
        </p:nvSpPr>
        <p:spPr bwMode="auto">
          <a:xfrm rot="5400000">
            <a:off x="3571875" y="3357563"/>
            <a:ext cx="214313" cy="2357437"/>
          </a:xfrm>
          <a:prstGeom prst="leftBrace">
            <a:avLst>
              <a:gd name="adj1" fmla="val 50009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33" name="32 Abrir llave"/>
          <p:cNvSpPr>
            <a:spLocks/>
          </p:cNvSpPr>
          <p:nvPr/>
        </p:nvSpPr>
        <p:spPr bwMode="auto">
          <a:xfrm rot="5400000" flipH="1">
            <a:off x="5893594" y="4536281"/>
            <a:ext cx="285750" cy="2357438"/>
          </a:xfrm>
          <a:prstGeom prst="leftBrace">
            <a:avLst>
              <a:gd name="adj1" fmla="val 49997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42002" name="33 CuadroTexto"/>
          <p:cNvSpPr txBox="1">
            <a:spLocks noChangeArrowheads="1"/>
          </p:cNvSpPr>
          <p:nvPr/>
        </p:nvSpPr>
        <p:spPr bwMode="auto">
          <a:xfrm>
            <a:off x="6905625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2013</a:t>
            </a:r>
            <a:endParaRPr lang="es-ES" sz="1800"/>
          </a:p>
        </p:txBody>
      </p:sp>
      <p:sp>
        <p:nvSpPr>
          <p:cNvPr id="35" name="34 Triángulo isósceles"/>
          <p:cNvSpPr/>
          <p:nvPr/>
        </p:nvSpPr>
        <p:spPr>
          <a:xfrm>
            <a:off x="7138988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2004" name="37 CuadroTexto"/>
          <p:cNvSpPr txBox="1">
            <a:spLocks noChangeArrowheads="1"/>
          </p:cNvSpPr>
          <p:nvPr/>
        </p:nvSpPr>
        <p:spPr bwMode="auto">
          <a:xfrm>
            <a:off x="8072438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2015</a:t>
            </a:r>
            <a:endParaRPr lang="es-ES" sz="1800"/>
          </a:p>
        </p:txBody>
      </p:sp>
      <p:sp>
        <p:nvSpPr>
          <p:cNvPr id="39" name="38 Triángulo isósceles"/>
          <p:cNvSpPr/>
          <p:nvPr/>
        </p:nvSpPr>
        <p:spPr>
          <a:xfrm>
            <a:off x="8315325" y="4705350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5" name="44 Abrir llave"/>
          <p:cNvSpPr>
            <a:spLocks/>
          </p:cNvSpPr>
          <p:nvPr/>
        </p:nvSpPr>
        <p:spPr bwMode="auto">
          <a:xfrm rot="5400000">
            <a:off x="7643813" y="3929063"/>
            <a:ext cx="285750" cy="114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49" name="20 Rectángulo"/>
          <p:cNvSpPr>
            <a:spLocks noChangeArrowheads="1"/>
          </p:cNvSpPr>
          <p:nvPr/>
        </p:nvSpPr>
        <p:spPr bwMode="auto">
          <a:xfrm>
            <a:off x="214313" y="2655888"/>
            <a:ext cx="2160587" cy="733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 smtClean="0">
                <a:latin typeface="Arial"/>
                <a:cs typeface="Arial"/>
              </a:rPr>
              <a:t>INFRASTRUCTURE</a:t>
            </a:r>
            <a:endParaRPr lang="es-CO" sz="1600" b="1" dirty="0">
              <a:latin typeface="Arial"/>
              <a:cs typeface="Arial"/>
            </a:endParaRPr>
          </a:p>
        </p:txBody>
      </p:sp>
      <p:sp>
        <p:nvSpPr>
          <p:cNvPr id="50" name="21 Rectángulo"/>
          <p:cNvSpPr>
            <a:spLocks noChangeArrowheads="1"/>
          </p:cNvSpPr>
          <p:nvPr/>
        </p:nvSpPr>
        <p:spPr bwMode="auto">
          <a:xfrm>
            <a:off x="214313" y="1870075"/>
            <a:ext cx="2160587" cy="539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s-CO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s-CO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s-CO" sz="1600" b="1" dirty="0">
                <a:solidFill>
                  <a:srgbClr val="000000"/>
                </a:solidFill>
                <a:latin typeface="Arial"/>
                <a:cs typeface="Arial"/>
              </a:rPr>
              <a:t>REGULATION</a:t>
            </a:r>
          </a:p>
          <a:p>
            <a:pPr algn="ctr">
              <a:defRPr/>
            </a:pPr>
            <a:endParaRPr lang="es-CO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s-CO" sz="16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s-CO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E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22 Rectángulo"/>
          <p:cNvSpPr>
            <a:spLocks noChangeArrowheads="1"/>
          </p:cNvSpPr>
          <p:nvPr/>
        </p:nvSpPr>
        <p:spPr bwMode="auto">
          <a:xfrm>
            <a:off x="214313" y="1155700"/>
            <a:ext cx="2160587" cy="539750"/>
          </a:xfrm>
          <a:prstGeom prst="rect">
            <a:avLst/>
          </a:prstGeom>
          <a:solidFill>
            <a:srgbClr val="0072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s-ES" sz="1400" b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CUSTOMER</a:t>
            </a: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39 Rectángulo"/>
          <p:cNvSpPr>
            <a:spLocks noChangeArrowheads="1"/>
          </p:cNvSpPr>
          <p:nvPr/>
        </p:nvSpPr>
        <p:spPr bwMode="auto">
          <a:xfrm>
            <a:off x="2519363" y="2668588"/>
            <a:ext cx="2357437" cy="7413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200" b="1" dirty="0">
                <a:latin typeface="Arial"/>
                <a:ea typeface="+mn-ea"/>
                <a:cs typeface="Arial"/>
              </a:rPr>
              <a:t>IN Recloser</a:t>
            </a:r>
            <a:endParaRPr lang="es-ES" sz="1200" b="1" dirty="0">
              <a:latin typeface="Arial"/>
              <a:ea typeface="+mn-ea"/>
              <a:cs typeface="Arial"/>
            </a:endParaRPr>
          </a:p>
        </p:txBody>
      </p:sp>
      <p:sp>
        <p:nvSpPr>
          <p:cNvPr id="57" name="40 Rectángulo"/>
          <p:cNvSpPr>
            <a:spLocks noChangeArrowheads="1"/>
          </p:cNvSpPr>
          <p:nvPr/>
        </p:nvSpPr>
        <p:spPr bwMode="auto">
          <a:xfrm>
            <a:off x="4988719" y="2665413"/>
            <a:ext cx="2143125" cy="758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50" b="1" dirty="0">
                <a:latin typeface="Arial"/>
                <a:cs typeface="Arial"/>
              </a:rPr>
              <a:t>IN/OUT Recloser</a:t>
            </a:r>
          </a:p>
          <a:p>
            <a:pPr algn="ctr">
              <a:defRPr/>
            </a:pPr>
            <a:r>
              <a:rPr lang="es-CO" sz="1050" b="1" dirty="0">
                <a:latin typeface="Arial"/>
                <a:cs typeface="Arial"/>
              </a:rPr>
              <a:t>Switches</a:t>
            </a:r>
          </a:p>
          <a:p>
            <a:pPr algn="ctr">
              <a:defRPr/>
            </a:pPr>
            <a:r>
              <a:rPr lang="es-CO" sz="1050" b="1" dirty="0">
                <a:latin typeface="Arial"/>
                <a:cs typeface="Arial"/>
              </a:rPr>
              <a:t>New platform of </a:t>
            </a:r>
            <a:r>
              <a:rPr lang="es-CO" sz="1050" b="1" dirty="0" err="1" smtClean="0">
                <a:latin typeface="Arial"/>
                <a:cs typeface="Arial"/>
              </a:rPr>
              <a:t>communications</a:t>
            </a:r>
            <a:endParaRPr lang="es-ES" sz="1050" b="1" dirty="0">
              <a:latin typeface="Arial"/>
              <a:cs typeface="Arial"/>
            </a:endParaRPr>
          </a:p>
        </p:txBody>
      </p:sp>
      <p:sp>
        <p:nvSpPr>
          <p:cNvPr id="58" name="41 Rectángulo"/>
          <p:cNvSpPr>
            <a:spLocks noChangeArrowheads="1"/>
          </p:cNvSpPr>
          <p:nvPr/>
        </p:nvSpPr>
        <p:spPr bwMode="auto">
          <a:xfrm>
            <a:off x="4857750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000" b="1" dirty="0">
                <a:solidFill>
                  <a:srgbClr val="000000"/>
                </a:solidFill>
                <a:latin typeface="Arial"/>
                <a:cs typeface="Arial"/>
              </a:rPr>
              <a:t>CREG043</a:t>
            </a:r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s-CO" sz="1000" b="1" dirty="0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endParaRPr lang="es-E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43 Rectángulo"/>
          <p:cNvSpPr>
            <a:spLocks noChangeArrowheads="1"/>
          </p:cNvSpPr>
          <p:nvPr/>
        </p:nvSpPr>
        <p:spPr bwMode="auto">
          <a:xfrm>
            <a:off x="7215188" y="2652713"/>
            <a:ext cx="1214437" cy="7762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50" b="1" dirty="0">
                <a:latin typeface="Arial"/>
                <a:cs typeface="Arial"/>
              </a:rPr>
              <a:t>Automation Manoeuver  Devices</a:t>
            </a:r>
            <a:endParaRPr lang="es-ES" sz="1050" b="1" dirty="0">
              <a:latin typeface="Arial"/>
              <a:cs typeface="Arial"/>
            </a:endParaRPr>
          </a:p>
        </p:txBody>
      </p:sp>
      <p:sp>
        <p:nvSpPr>
          <p:cNvPr id="42015" name="30 CuadroTexto"/>
          <p:cNvSpPr txBox="1">
            <a:spLocks noChangeArrowheads="1"/>
          </p:cNvSpPr>
          <p:nvPr/>
        </p:nvSpPr>
        <p:spPr bwMode="auto">
          <a:xfrm>
            <a:off x="2487613" y="409575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 Devices </a:t>
            </a:r>
            <a:endParaRPr lang="es-ES" sz="1100"/>
          </a:p>
        </p:txBody>
      </p:sp>
      <p:sp>
        <p:nvSpPr>
          <p:cNvPr id="42016" name="45 CuadroTexto"/>
          <p:cNvSpPr txBox="1">
            <a:spLocks noChangeArrowheads="1"/>
          </p:cNvSpPr>
          <p:nvPr/>
        </p:nvSpPr>
        <p:spPr bwMode="auto">
          <a:xfrm>
            <a:off x="7021513" y="3927475"/>
            <a:ext cx="1798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 dirty="0" err="1"/>
              <a:t>Logic</a:t>
            </a:r>
            <a:r>
              <a:rPr lang="es-CO" sz="1100" dirty="0"/>
              <a:t> </a:t>
            </a:r>
            <a:r>
              <a:rPr lang="es-CO" sz="1100" dirty="0" err="1"/>
              <a:t>Operation</a:t>
            </a:r>
            <a:r>
              <a:rPr lang="es-CO" sz="1100" dirty="0"/>
              <a:t> and </a:t>
            </a:r>
            <a:r>
              <a:rPr lang="es-CO" sz="1100" dirty="0" err="1" smtClean="0"/>
              <a:t>Automation</a:t>
            </a:r>
            <a:r>
              <a:rPr lang="es-CO" sz="1100" dirty="0" smtClean="0"/>
              <a:t>  </a:t>
            </a:r>
            <a:endParaRPr lang="es-CO" sz="1100" dirty="0"/>
          </a:p>
        </p:txBody>
      </p:sp>
      <p:sp>
        <p:nvSpPr>
          <p:cNvPr id="46" name="45 Proceso"/>
          <p:cNvSpPr/>
          <p:nvPr/>
        </p:nvSpPr>
        <p:spPr>
          <a:xfrm>
            <a:off x="7215188" y="2643188"/>
            <a:ext cx="1214437" cy="2428875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2018" name="36 CuadroTexto"/>
          <p:cNvSpPr txBox="1">
            <a:spLocks noChangeArrowheads="1"/>
          </p:cNvSpPr>
          <p:nvPr/>
        </p:nvSpPr>
        <p:spPr bwMode="auto">
          <a:xfrm>
            <a:off x="5000625" y="5929313"/>
            <a:ext cx="2143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controlled Circuits</a:t>
            </a:r>
            <a:endParaRPr lang="es-ES" sz="1100"/>
          </a:p>
        </p:txBody>
      </p:sp>
      <p:sp>
        <p:nvSpPr>
          <p:cNvPr id="47" name="46 Rectángulo"/>
          <p:cNvSpPr>
            <a:spLocks noChangeArrowheads="1"/>
          </p:cNvSpPr>
          <p:nvPr/>
        </p:nvSpPr>
        <p:spPr bwMode="auto">
          <a:xfrm>
            <a:off x="2500313" y="1143000"/>
            <a:ext cx="5929312" cy="571500"/>
          </a:xfrm>
          <a:prstGeom prst="rect">
            <a:avLst/>
          </a:prstGeom>
          <a:solidFill>
            <a:srgbClr val="0072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900" b="1" dirty="0">
                <a:solidFill>
                  <a:schemeClr val="lt1"/>
                </a:solidFill>
                <a:latin typeface="Arial"/>
                <a:cs typeface="Arial"/>
              </a:rPr>
              <a:t>STRENGTHENING THE POWER SYSTEM AND GROWTH DISTRIBUTION SYSTEM</a:t>
            </a:r>
            <a:endParaRPr lang="es-ES" sz="900" b="1" dirty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62" name="61 Rectángulo"/>
          <p:cNvSpPr>
            <a:spLocks noChangeArrowheads="1"/>
          </p:cNvSpPr>
          <p:nvPr/>
        </p:nvSpPr>
        <p:spPr bwMode="auto">
          <a:xfrm>
            <a:off x="2428875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Law 143/94,  CREG 025/95: </a:t>
            </a:r>
            <a:r>
              <a:rPr lang="es-CO" sz="1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Quality</a:t>
            </a:r>
            <a:r>
              <a:rPr lang="es-CO" sz="1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Security and </a:t>
            </a:r>
            <a:r>
              <a:rPr lang="es-CO" sz="1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Reliabity</a:t>
            </a:r>
            <a:r>
              <a:rPr lang="es-CO" sz="1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, Res. MME 18 2148 2007 y Res. CREG 097/08</a:t>
            </a:r>
            <a:endParaRPr lang="es-ES" sz="10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9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Elipse"/>
          <p:cNvSpPr>
            <a:spLocks noChangeArrowheads="1"/>
          </p:cNvSpPr>
          <p:nvPr/>
        </p:nvSpPr>
        <p:spPr bwMode="auto">
          <a:xfrm>
            <a:off x="3263900" y="2057400"/>
            <a:ext cx="471488" cy="393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23 Elipse"/>
          <p:cNvSpPr>
            <a:spLocks noChangeArrowheads="1"/>
          </p:cNvSpPr>
          <p:nvPr/>
        </p:nvSpPr>
        <p:spPr bwMode="auto">
          <a:xfrm>
            <a:off x="3492500" y="2070100"/>
            <a:ext cx="471488" cy="3921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5" name="24 Conector recto"/>
          <p:cNvCxnSpPr>
            <a:cxnSpLocks noChangeShapeType="1"/>
          </p:cNvCxnSpPr>
          <p:nvPr/>
        </p:nvCxnSpPr>
        <p:spPr bwMode="auto">
          <a:xfrm flipV="1">
            <a:off x="3963988" y="2293938"/>
            <a:ext cx="4111625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" name="25 Rectángulo"/>
          <p:cNvSpPr>
            <a:spLocks noChangeArrowheads="1"/>
          </p:cNvSpPr>
          <p:nvPr/>
        </p:nvSpPr>
        <p:spPr bwMode="auto">
          <a:xfrm>
            <a:off x="4040188" y="2222500"/>
            <a:ext cx="228600" cy="184150"/>
          </a:xfrm>
          <a:prstGeom prst="rect">
            <a:avLst/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941888" y="2084388"/>
            <a:ext cx="287337" cy="3683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ea typeface="+mn-ea"/>
                <a:cs typeface="+mn-cs"/>
              </a:rPr>
              <a:t>R</a:t>
            </a:r>
            <a:endParaRPr lang="es-ES" dirty="0">
              <a:ea typeface="+mn-ea"/>
              <a:cs typeface="+mn-cs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30938" y="2079625"/>
            <a:ext cx="287337" cy="369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ea typeface="+mn-ea"/>
                <a:cs typeface="+mn-cs"/>
              </a:rPr>
              <a:t>R</a:t>
            </a:r>
            <a:endParaRPr lang="es-ES" dirty="0">
              <a:ea typeface="+mn-ea"/>
              <a:cs typeface="+mn-cs"/>
            </a:endParaRPr>
          </a:p>
        </p:txBody>
      </p:sp>
      <p:sp>
        <p:nvSpPr>
          <p:cNvPr id="29" name="28 Elipse"/>
          <p:cNvSpPr>
            <a:spLocks noChangeArrowheads="1"/>
          </p:cNvSpPr>
          <p:nvPr/>
        </p:nvSpPr>
        <p:spPr bwMode="auto">
          <a:xfrm>
            <a:off x="3259138" y="5037138"/>
            <a:ext cx="471487" cy="3937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29 Elipse"/>
          <p:cNvSpPr>
            <a:spLocks noChangeArrowheads="1"/>
          </p:cNvSpPr>
          <p:nvPr/>
        </p:nvSpPr>
        <p:spPr bwMode="auto">
          <a:xfrm>
            <a:off x="3487738" y="5049838"/>
            <a:ext cx="471487" cy="392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1" name="30 Conector recto"/>
          <p:cNvCxnSpPr>
            <a:cxnSpLocks noChangeShapeType="1"/>
            <a:endCxn id="37" idx="1"/>
          </p:cNvCxnSpPr>
          <p:nvPr/>
        </p:nvCxnSpPr>
        <p:spPr bwMode="auto">
          <a:xfrm flipV="1">
            <a:off x="3959225" y="5270500"/>
            <a:ext cx="221615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31 Rectángulo"/>
          <p:cNvSpPr>
            <a:spLocks noChangeArrowheads="1"/>
          </p:cNvSpPr>
          <p:nvPr/>
        </p:nvSpPr>
        <p:spPr bwMode="auto">
          <a:xfrm>
            <a:off x="4035425" y="5202238"/>
            <a:ext cx="228600" cy="184150"/>
          </a:xfrm>
          <a:prstGeom prst="rect">
            <a:avLst/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020" name="32 CuadroTexto"/>
          <p:cNvSpPr txBox="1">
            <a:spLocks noChangeArrowheads="1"/>
          </p:cNvSpPr>
          <p:nvPr/>
        </p:nvSpPr>
        <p:spPr bwMode="auto">
          <a:xfrm>
            <a:off x="4367213" y="53911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I</a:t>
            </a:r>
            <a:endParaRPr lang="es-ES" sz="1800"/>
          </a:p>
        </p:txBody>
      </p:sp>
      <p:sp>
        <p:nvSpPr>
          <p:cNvPr id="34" name="33 CuadroTexto"/>
          <p:cNvSpPr txBox="1"/>
          <p:nvPr/>
        </p:nvSpPr>
        <p:spPr>
          <a:xfrm>
            <a:off x="4937125" y="5064125"/>
            <a:ext cx="288925" cy="3683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ea typeface="+mn-ea"/>
                <a:cs typeface="+mn-cs"/>
              </a:rPr>
              <a:t>R</a:t>
            </a:r>
            <a:endParaRPr lang="es-ES" dirty="0">
              <a:ea typeface="+mn-ea"/>
              <a:cs typeface="+mn-cs"/>
            </a:endParaRPr>
          </a:p>
        </p:txBody>
      </p:sp>
      <p:cxnSp>
        <p:nvCxnSpPr>
          <p:cNvPr id="35" name="34 Conector recto"/>
          <p:cNvCxnSpPr>
            <a:cxnSpLocks noChangeShapeType="1"/>
          </p:cNvCxnSpPr>
          <p:nvPr/>
        </p:nvCxnSpPr>
        <p:spPr bwMode="auto">
          <a:xfrm flipV="1">
            <a:off x="6353175" y="5272088"/>
            <a:ext cx="1681163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35 CuadroTexto"/>
          <p:cNvSpPr txBox="1"/>
          <p:nvPr/>
        </p:nvSpPr>
        <p:spPr>
          <a:xfrm>
            <a:off x="215900" y="3322638"/>
            <a:ext cx="1797050" cy="5778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ea typeface="+mn-ea"/>
                <a:cs typeface="+mn-cs"/>
              </a:rPr>
              <a:t>DISTRIBUTION AUTOMATION SYSTEM (SAD)</a:t>
            </a:r>
            <a:endParaRPr lang="es-ES" sz="1050" b="1" dirty="0">
              <a:ea typeface="+mn-ea"/>
              <a:cs typeface="+mn-cs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175375" y="5086350"/>
            <a:ext cx="287338" cy="3683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ea typeface="+mn-ea"/>
                <a:cs typeface="+mn-cs"/>
              </a:rPr>
              <a:t>R</a:t>
            </a:r>
            <a:endParaRPr lang="es-ES" dirty="0">
              <a:ea typeface="+mn-ea"/>
              <a:cs typeface="+mn-cs"/>
            </a:endParaRPr>
          </a:p>
        </p:txBody>
      </p:sp>
      <p:cxnSp>
        <p:nvCxnSpPr>
          <p:cNvPr id="38" name="37 Conector recto"/>
          <p:cNvCxnSpPr/>
          <p:nvPr/>
        </p:nvCxnSpPr>
        <p:spPr>
          <a:xfrm rot="5400000">
            <a:off x="6573043" y="3783807"/>
            <a:ext cx="2963863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6" name="38 CuadroTexto"/>
          <p:cNvSpPr txBox="1">
            <a:spLocks noChangeArrowheads="1"/>
          </p:cNvSpPr>
          <p:nvPr/>
        </p:nvSpPr>
        <p:spPr bwMode="auto">
          <a:xfrm>
            <a:off x="7880350" y="3298825"/>
            <a:ext cx="287338" cy="369888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800"/>
              <a:t>R</a:t>
            </a:r>
            <a:endParaRPr lang="es-ES" sz="1800"/>
          </a:p>
        </p:txBody>
      </p:sp>
      <p:sp>
        <p:nvSpPr>
          <p:cNvPr id="40" name="39 CuadroTexto"/>
          <p:cNvSpPr txBox="1"/>
          <p:nvPr/>
        </p:nvSpPr>
        <p:spPr>
          <a:xfrm>
            <a:off x="215900" y="4584700"/>
            <a:ext cx="1797050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ea typeface="+mn-ea"/>
                <a:cs typeface="+mn-cs"/>
              </a:rPr>
              <a:t>SCADA/SAC</a:t>
            </a:r>
            <a:endParaRPr lang="es-ES" sz="1050" b="1" dirty="0">
              <a:ea typeface="+mn-ea"/>
              <a:cs typeface="+mn-cs"/>
            </a:endParaRPr>
          </a:p>
        </p:txBody>
      </p:sp>
      <p:cxnSp>
        <p:nvCxnSpPr>
          <p:cNvPr id="41" name="40 Conector recto de flecha"/>
          <p:cNvCxnSpPr>
            <a:stCxn id="36" idx="2"/>
            <a:endCxn id="40" idx="0"/>
          </p:cNvCxnSpPr>
          <p:nvPr/>
        </p:nvCxnSpPr>
        <p:spPr>
          <a:xfrm>
            <a:off x="1114425" y="3900488"/>
            <a:ext cx="0" cy="68421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9" name="41 CuadroTexto"/>
          <p:cNvSpPr txBox="1">
            <a:spLocks noChangeArrowheads="1"/>
          </p:cNvSpPr>
          <p:nvPr/>
        </p:nvSpPr>
        <p:spPr bwMode="auto">
          <a:xfrm>
            <a:off x="2659063" y="4538663"/>
            <a:ext cx="693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/>
              <a:t>IEC 104</a:t>
            </a:r>
            <a:endParaRPr lang="en-US" sz="1100"/>
          </a:p>
        </p:txBody>
      </p:sp>
      <p:sp>
        <p:nvSpPr>
          <p:cNvPr id="43030" name="42 CuadroTexto"/>
          <p:cNvSpPr txBox="1">
            <a:spLocks noChangeArrowheads="1"/>
          </p:cNvSpPr>
          <p:nvPr/>
        </p:nvSpPr>
        <p:spPr bwMode="auto">
          <a:xfrm>
            <a:off x="288925" y="5008563"/>
            <a:ext cx="1554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/>
              <a:t>Telecontrol Plus</a:t>
            </a:r>
          </a:p>
          <a:p>
            <a:pPr eaLnBrk="1" hangingPunct="1"/>
            <a:r>
              <a:rPr lang="es-ES" sz="1100"/>
              <a:t>Automation Activation</a:t>
            </a:r>
            <a:endParaRPr lang="en-US" sz="1100"/>
          </a:p>
        </p:txBody>
      </p:sp>
      <p:sp>
        <p:nvSpPr>
          <p:cNvPr id="44" name="43 CuadroTexto"/>
          <p:cNvSpPr txBox="1"/>
          <p:nvPr/>
        </p:nvSpPr>
        <p:spPr>
          <a:xfrm>
            <a:off x="3249613" y="5748338"/>
            <a:ext cx="1798637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ea typeface="+mn-ea"/>
                <a:cs typeface="+mn-cs"/>
              </a:rPr>
              <a:t>RTU   SE  2</a:t>
            </a:r>
            <a:endParaRPr lang="es-ES" sz="1050" b="1" dirty="0">
              <a:ea typeface="+mn-ea"/>
              <a:cs typeface="+mn-cs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249613" y="1577975"/>
            <a:ext cx="1798637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ea typeface="+mn-ea"/>
                <a:cs typeface="+mn-cs"/>
              </a:rPr>
              <a:t>RTU SE  1</a:t>
            </a:r>
            <a:endParaRPr lang="es-ES" sz="1050" b="1" dirty="0">
              <a:ea typeface="+mn-ea"/>
              <a:cs typeface="+mn-cs"/>
            </a:endParaRPr>
          </a:p>
        </p:txBody>
      </p:sp>
      <p:cxnSp>
        <p:nvCxnSpPr>
          <p:cNvPr id="46" name="45 Conector angular"/>
          <p:cNvCxnSpPr>
            <a:stCxn id="44" idx="1"/>
            <a:endCxn id="40" idx="3"/>
          </p:cNvCxnSpPr>
          <p:nvPr/>
        </p:nvCxnSpPr>
        <p:spPr>
          <a:xfrm rot="10800000">
            <a:off x="2012950" y="4711700"/>
            <a:ext cx="1236663" cy="116363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stCxn id="32" idx="2"/>
            <a:endCxn id="44" idx="0"/>
          </p:cNvCxnSpPr>
          <p:nvPr/>
        </p:nvCxnSpPr>
        <p:spPr>
          <a:xfrm rot="5400000">
            <a:off x="3967957" y="5566569"/>
            <a:ext cx="3619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>
            <a:stCxn id="26" idx="0"/>
            <a:endCxn id="45" idx="2"/>
          </p:cNvCxnSpPr>
          <p:nvPr/>
        </p:nvCxnSpPr>
        <p:spPr>
          <a:xfrm rot="16200000" flipV="1">
            <a:off x="3956050" y="2024063"/>
            <a:ext cx="390525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Rayo"/>
          <p:cNvSpPr/>
          <p:nvPr/>
        </p:nvSpPr>
        <p:spPr>
          <a:xfrm>
            <a:off x="5559425" y="4727575"/>
            <a:ext cx="222250" cy="374650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37" name="50 CuadroTexto"/>
          <p:cNvSpPr txBox="1">
            <a:spLocks noChangeArrowheads="1"/>
          </p:cNvSpPr>
          <p:nvPr/>
        </p:nvSpPr>
        <p:spPr bwMode="auto">
          <a:xfrm>
            <a:off x="5248275" y="4451350"/>
            <a:ext cx="7651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/>
              <a:t>Fault in 1</a:t>
            </a:r>
            <a:endParaRPr lang="en-US" sz="1100"/>
          </a:p>
        </p:txBody>
      </p:sp>
      <p:sp>
        <p:nvSpPr>
          <p:cNvPr id="43038" name="51 CuadroTexto"/>
          <p:cNvSpPr txBox="1">
            <a:spLocks noChangeArrowheads="1"/>
          </p:cNvSpPr>
          <p:nvPr/>
        </p:nvSpPr>
        <p:spPr bwMode="auto">
          <a:xfrm>
            <a:off x="1187450" y="4005263"/>
            <a:ext cx="2089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 b="1">
                <a:solidFill>
                  <a:srgbClr val="262673"/>
                </a:solidFill>
              </a:rPr>
              <a:t>S</a:t>
            </a:r>
            <a:r>
              <a:rPr lang="es-CO" sz="1100" b="1">
                <a:solidFill>
                  <a:srgbClr val="262673"/>
                </a:solidFill>
              </a:rPr>
              <a:t>end message to the SCADA system</a:t>
            </a:r>
            <a:endParaRPr lang="es-ES" sz="1100" b="1">
              <a:solidFill>
                <a:srgbClr val="262673"/>
              </a:solidFill>
            </a:endParaRPr>
          </a:p>
        </p:txBody>
      </p:sp>
      <p:grpSp>
        <p:nvGrpSpPr>
          <p:cNvPr id="43039" name="68 Grupo"/>
          <p:cNvGrpSpPr>
            <a:grpSpLocks/>
          </p:cNvGrpSpPr>
          <p:nvPr/>
        </p:nvGrpSpPr>
        <p:grpSpPr bwMode="auto">
          <a:xfrm>
            <a:off x="4141788" y="2543175"/>
            <a:ext cx="601662" cy="320675"/>
            <a:chOff x="4170218" y="2770910"/>
            <a:chExt cx="603050" cy="320241"/>
          </a:xfrm>
        </p:grpSpPr>
        <p:sp>
          <p:nvSpPr>
            <p:cNvPr id="43089" name="53 CuadroTexto"/>
            <p:cNvSpPr txBox="1">
              <a:spLocks noChangeArrowheads="1"/>
            </p:cNvSpPr>
            <p:nvPr/>
          </p:nvSpPr>
          <p:spPr bwMode="auto">
            <a:xfrm>
              <a:off x="4170218" y="2770910"/>
              <a:ext cx="60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400"/>
                <a:t>300A</a:t>
              </a:r>
              <a:endParaRPr lang="en-US" sz="1400"/>
            </a:p>
          </p:txBody>
        </p:sp>
        <p:cxnSp>
          <p:nvCxnSpPr>
            <p:cNvPr id="56" name="55 Conector recto de flecha"/>
            <p:cNvCxnSpPr/>
            <p:nvPr/>
          </p:nvCxnSpPr>
          <p:spPr>
            <a:xfrm>
              <a:off x="4211588" y="3089566"/>
              <a:ext cx="553724" cy="158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40" name="69 Grupo"/>
          <p:cNvGrpSpPr>
            <a:grpSpLocks/>
          </p:cNvGrpSpPr>
          <p:nvPr/>
        </p:nvGrpSpPr>
        <p:grpSpPr bwMode="auto">
          <a:xfrm>
            <a:off x="5567363" y="2584450"/>
            <a:ext cx="603250" cy="320675"/>
            <a:chOff x="4170218" y="2770910"/>
            <a:chExt cx="603050" cy="320241"/>
          </a:xfrm>
        </p:grpSpPr>
        <p:sp>
          <p:nvSpPr>
            <p:cNvPr id="43087" name="57 CuadroTexto"/>
            <p:cNvSpPr txBox="1">
              <a:spLocks noChangeArrowheads="1"/>
            </p:cNvSpPr>
            <p:nvPr/>
          </p:nvSpPr>
          <p:spPr bwMode="auto">
            <a:xfrm>
              <a:off x="4170218" y="2770910"/>
              <a:ext cx="60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400"/>
                <a:t>200A</a:t>
              </a:r>
              <a:endParaRPr lang="en-US" sz="1400"/>
            </a:p>
          </p:txBody>
        </p:sp>
        <p:cxnSp>
          <p:nvCxnSpPr>
            <p:cNvPr id="59" name="58 Conector recto de flecha"/>
            <p:cNvCxnSpPr/>
            <p:nvPr/>
          </p:nvCxnSpPr>
          <p:spPr>
            <a:xfrm>
              <a:off x="4211479" y="3089566"/>
              <a:ext cx="553853" cy="158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41" name="75 Grupo"/>
          <p:cNvGrpSpPr>
            <a:grpSpLocks/>
          </p:cNvGrpSpPr>
          <p:nvPr/>
        </p:nvGrpSpPr>
        <p:grpSpPr bwMode="auto">
          <a:xfrm>
            <a:off x="7023100" y="2543175"/>
            <a:ext cx="603250" cy="320675"/>
            <a:chOff x="4170218" y="2770910"/>
            <a:chExt cx="603050" cy="320241"/>
          </a:xfrm>
        </p:grpSpPr>
        <p:sp>
          <p:nvSpPr>
            <p:cNvPr id="43085" name="60 CuadroTexto"/>
            <p:cNvSpPr txBox="1">
              <a:spLocks noChangeArrowheads="1"/>
            </p:cNvSpPr>
            <p:nvPr/>
          </p:nvSpPr>
          <p:spPr bwMode="auto">
            <a:xfrm>
              <a:off x="4170218" y="2770910"/>
              <a:ext cx="60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400"/>
                <a:t>100A</a:t>
              </a:r>
              <a:endParaRPr lang="en-US" sz="1400"/>
            </a:p>
          </p:txBody>
        </p:sp>
        <p:cxnSp>
          <p:nvCxnSpPr>
            <p:cNvPr id="62" name="61 Conector recto de flecha"/>
            <p:cNvCxnSpPr/>
            <p:nvPr/>
          </p:nvCxnSpPr>
          <p:spPr>
            <a:xfrm>
              <a:off x="4211479" y="3089566"/>
              <a:ext cx="553854" cy="158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42" name="82 Grupo"/>
          <p:cNvGrpSpPr>
            <a:grpSpLocks/>
          </p:cNvGrpSpPr>
          <p:nvPr/>
        </p:nvGrpSpPr>
        <p:grpSpPr bwMode="auto">
          <a:xfrm>
            <a:off x="4295775" y="4654550"/>
            <a:ext cx="603250" cy="320675"/>
            <a:chOff x="4170218" y="2770910"/>
            <a:chExt cx="603050" cy="320241"/>
          </a:xfrm>
        </p:grpSpPr>
        <p:sp>
          <p:nvSpPr>
            <p:cNvPr id="43083" name="63 CuadroTexto"/>
            <p:cNvSpPr txBox="1">
              <a:spLocks noChangeArrowheads="1"/>
            </p:cNvSpPr>
            <p:nvPr/>
          </p:nvSpPr>
          <p:spPr bwMode="auto">
            <a:xfrm>
              <a:off x="4170218" y="2770910"/>
              <a:ext cx="60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400"/>
                <a:t>200A</a:t>
              </a:r>
              <a:endParaRPr lang="en-US" sz="1400"/>
            </a:p>
          </p:txBody>
        </p:sp>
        <p:cxnSp>
          <p:nvCxnSpPr>
            <p:cNvPr id="65" name="64 Conector recto de flecha"/>
            <p:cNvCxnSpPr/>
            <p:nvPr/>
          </p:nvCxnSpPr>
          <p:spPr>
            <a:xfrm>
              <a:off x="4211479" y="3089566"/>
              <a:ext cx="553854" cy="158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43" name="85 Grupo"/>
          <p:cNvGrpSpPr>
            <a:grpSpLocks/>
          </p:cNvGrpSpPr>
          <p:nvPr/>
        </p:nvGrpSpPr>
        <p:grpSpPr bwMode="auto">
          <a:xfrm>
            <a:off x="5443538" y="5445125"/>
            <a:ext cx="603250" cy="319088"/>
            <a:chOff x="4170218" y="2770910"/>
            <a:chExt cx="603050" cy="320241"/>
          </a:xfrm>
        </p:grpSpPr>
        <p:sp>
          <p:nvSpPr>
            <p:cNvPr id="43081" name="66 CuadroTexto"/>
            <p:cNvSpPr txBox="1">
              <a:spLocks noChangeArrowheads="1"/>
            </p:cNvSpPr>
            <p:nvPr/>
          </p:nvSpPr>
          <p:spPr bwMode="auto">
            <a:xfrm>
              <a:off x="4170218" y="2770910"/>
              <a:ext cx="60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400"/>
                <a:t>100A</a:t>
              </a:r>
              <a:endParaRPr lang="en-US" sz="1400"/>
            </a:p>
          </p:txBody>
        </p:sp>
        <p:cxnSp>
          <p:nvCxnSpPr>
            <p:cNvPr id="68" name="67 Conector recto de flecha"/>
            <p:cNvCxnSpPr/>
            <p:nvPr/>
          </p:nvCxnSpPr>
          <p:spPr>
            <a:xfrm>
              <a:off x="4211479" y="3089557"/>
              <a:ext cx="553853" cy="1594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44" name="88 Grupo"/>
          <p:cNvGrpSpPr>
            <a:grpSpLocks/>
          </p:cNvGrpSpPr>
          <p:nvPr/>
        </p:nvGrpSpPr>
        <p:grpSpPr bwMode="auto">
          <a:xfrm>
            <a:off x="6829425" y="4676775"/>
            <a:ext cx="601663" cy="320675"/>
            <a:chOff x="4170218" y="2770910"/>
            <a:chExt cx="603050" cy="320241"/>
          </a:xfrm>
        </p:grpSpPr>
        <p:sp>
          <p:nvSpPr>
            <p:cNvPr id="43079" name="69 CuadroTexto"/>
            <p:cNvSpPr txBox="1">
              <a:spLocks noChangeArrowheads="1"/>
            </p:cNvSpPr>
            <p:nvPr/>
          </p:nvSpPr>
          <p:spPr bwMode="auto">
            <a:xfrm>
              <a:off x="4170218" y="2770910"/>
              <a:ext cx="603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ES" sz="1400"/>
                <a:t>100A</a:t>
              </a:r>
              <a:endParaRPr lang="en-US" sz="1400"/>
            </a:p>
          </p:txBody>
        </p:sp>
        <p:cxnSp>
          <p:nvCxnSpPr>
            <p:cNvPr id="71" name="70 Conector recto de flecha"/>
            <p:cNvCxnSpPr/>
            <p:nvPr/>
          </p:nvCxnSpPr>
          <p:spPr>
            <a:xfrm>
              <a:off x="4211588" y="3089566"/>
              <a:ext cx="553724" cy="158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45" name="71 CuadroTexto"/>
          <p:cNvSpPr txBox="1">
            <a:spLocks noChangeArrowheads="1"/>
          </p:cNvSpPr>
          <p:nvPr/>
        </p:nvSpPr>
        <p:spPr bwMode="auto">
          <a:xfrm>
            <a:off x="2922588" y="3014663"/>
            <a:ext cx="2640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100" b="1" dirty="0">
                <a:solidFill>
                  <a:srgbClr val="262673"/>
                </a:solidFill>
              </a:rPr>
              <a:t>pre </a:t>
            </a:r>
            <a:r>
              <a:rPr lang="es-CO" sz="1100" b="1" dirty="0" err="1">
                <a:solidFill>
                  <a:srgbClr val="262673"/>
                </a:solidFill>
              </a:rPr>
              <a:t>fault</a:t>
            </a:r>
            <a:r>
              <a:rPr lang="es-CO" sz="1100" b="1" dirty="0">
                <a:solidFill>
                  <a:srgbClr val="262673"/>
                </a:solidFill>
              </a:rPr>
              <a:t> </a:t>
            </a:r>
            <a:r>
              <a:rPr lang="es-CO" sz="1100" b="1" dirty="0" err="1">
                <a:solidFill>
                  <a:srgbClr val="262673"/>
                </a:solidFill>
              </a:rPr>
              <a:t>Conditions</a:t>
            </a:r>
            <a:r>
              <a:rPr lang="es-CO" sz="1100" b="1" dirty="0">
                <a:solidFill>
                  <a:srgbClr val="262673"/>
                </a:solidFill>
              </a:rPr>
              <a:t> ,  </a:t>
            </a:r>
            <a:r>
              <a:rPr lang="es-CO" sz="1100" b="1" dirty="0" err="1">
                <a:solidFill>
                  <a:srgbClr val="262673"/>
                </a:solidFill>
              </a:rPr>
              <a:t>analysis</a:t>
            </a:r>
            <a:r>
              <a:rPr lang="es-CO" sz="1100" b="1" dirty="0">
                <a:solidFill>
                  <a:srgbClr val="262673"/>
                </a:solidFill>
              </a:rPr>
              <a:t> and </a:t>
            </a:r>
            <a:r>
              <a:rPr lang="es-CO" sz="1100" b="1" dirty="0" err="1" smtClean="0">
                <a:solidFill>
                  <a:srgbClr val="262673"/>
                </a:solidFill>
              </a:rPr>
              <a:t>does</a:t>
            </a:r>
            <a:r>
              <a:rPr lang="es-CO" sz="1100" b="1" dirty="0" smtClean="0">
                <a:solidFill>
                  <a:srgbClr val="262673"/>
                </a:solidFill>
              </a:rPr>
              <a:t> </a:t>
            </a:r>
            <a:r>
              <a:rPr lang="es-CO" sz="1100" b="1" dirty="0" err="1" smtClean="0">
                <a:solidFill>
                  <a:srgbClr val="262673"/>
                </a:solidFill>
              </a:rPr>
              <a:t>the</a:t>
            </a:r>
            <a:r>
              <a:rPr lang="es-CO" sz="1100" b="1" dirty="0" smtClean="0">
                <a:solidFill>
                  <a:srgbClr val="262673"/>
                </a:solidFill>
              </a:rPr>
              <a:t> </a:t>
            </a:r>
            <a:r>
              <a:rPr lang="es-CO" sz="1100" b="1" dirty="0" err="1" smtClean="0">
                <a:solidFill>
                  <a:srgbClr val="262673"/>
                </a:solidFill>
              </a:rPr>
              <a:t>math</a:t>
            </a:r>
            <a:r>
              <a:rPr lang="es-CO" sz="1100" b="1" dirty="0" smtClean="0">
                <a:solidFill>
                  <a:srgbClr val="262673"/>
                </a:solidFill>
              </a:rPr>
              <a:t> </a:t>
            </a:r>
            <a:r>
              <a:rPr lang="es-CO" sz="1100" b="1" dirty="0" err="1" smtClean="0">
                <a:solidFill>
                  <a:srgbClr val="262673"/>
                </a:solidFill>
              </a:rPr>
              <a:t>for</a:t>
            </a:r>
            <a:r>
              <a:rPr lang="es-CO" sz="1100" b="1" dirty="0" smtClean="0">
                <a:solidFill>
                  <a:srgbClr val="262673"/>
                </a:solidFill>
              </a:rPr>
              <a:t> </a:t>
            </a:r>
            <a:r>
              <a:rPr lang="es-CO" sz="1100" b="1" dirty="0" err="1" smtClean="0">
                <a:solidFill>
                  <a:srgbClr val="262673"/>
                </a:solidFill>
              </a:rPr>
              <a:t>supply</a:t>
            </a:r>
            <a:r>
              <a:rPr lang="es-CO" sz="1100" b="1" dirty="0" smtClean="0">
                <a:solidFill>
                  <a:srgbClr val="262673"/>
                </a:solidFill>
              </a:rPr>
              <a:t> </a:t>
            </a:r>
            <a:r>
              <a:rPr lang="es-CO" sz="1100" b="1" dirty="0" err="1">
                <a:solidFill>
                  <a:srgbClr val="262673"/>
                </a:solidFill>
              </a:rPr>
              <a:t>capacity</a:t>
            </a:r>
            <a:endParaRPr lang="es-ES" sz="1100" b="1" dirty="0">
              <a:solidFill>
                <a:srgbClr val="262673"/>
              </a:solidFill>
            </a:endParaRPr>
          </a:p>
        </p:txBody>
      </p:sp>
      <p:cxnSp>
        <p:nvCxnSpPr>
          <p:cNvPr id="73" name="72 Conector recto de flecha"/>
          <p:cNvCxnSpPr/>
          <p:nvPr/>
        </p:nvCxnSpPr>
        <p:spPr>
          <a:xfrm flipV="1">
            <a:off x="2098675" y="3295650"/>
            <a:ext cx="735013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CuadroTexto"/>
          <p:cNvSpPr txBox="1"/>
          <p:nvPr/>
        </p:nvSpPr>
        <p:spPr>
          <a:xfrm>
            <a:off x="3014663" y="3676650"/>
            <a:ext cx="32861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Send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the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order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to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isolate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and 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re-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establishment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 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the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 err="1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area</a:t>
            </a:r>
            <a:r>
              <a:rPr lang="es-CO" sz="1100" b="1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without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s-CO" sz="1100" b="1" dirty="0" err="1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fault</a:t>
            </a:r>
            <a:r>
              <a:rPr lang="es-CO" sz="1100" b="1" dirty="0" smtClean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.</a:t>
            </a:r>
            <a:endParaRPr lang="es-ES" sz="1100" b="1" dirty="0">
              <a:solidFill>
                <a:schemeClr val="accent2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3048" name="74 CuadroTexto"/>
          <p:cNvSpPr txBox="1">
            <a:spLocks noChangeArrowheads="1"/>
          </p:cNvSpPr>
          <p:nvPr/>
        </p:nvSpPr>
        <p:spPr bwMode="auto">
          <a:xfrm>
            <a:off x="4943475" y="5070475"/>
            <a:ext cx="288925" cy="3683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800"/>
              <a:t>R</a:t>
            </a:r>
            <a:endParaRPr lang="es-ES" sz="1800"/>
          </a:p>
        </p:txBody>
      </p:sp>
      <p:sp>
        <p:nvSpPr>
          <p:cNvPr id="76" name="75 Flecha abajo"/>
          <p:cNvSpPr/>
          <p:nvPr/>
        </p:nvSpPr>
        <p:spPr>
          <a:xfrm>
            <a:off x="4197350" y="3429000"/>
            <a:ext cx="150813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76 CuadroTexto"/>
          <p:cNvSpPr txBox="1"/>
          <p:nvPr/>
        </p:nvSpPr>
        <p:spPr>
          <a:xfrm>
            <a:off x="7886700" y="3289300"/>
            <a:ext cx="287338" cy="369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ea typeface="+mn-ea"/>
                <a:cs typeface="+mn-cs"/>
              </a:rPr>
              <a:t>R</a:t>
            </a:r>
            <a:endParaRPr lang="es-ES" dirty="0">
              <a:ea typeface="+mn-ea"/>
              <a:cs typeface="+mn-cs"/>
            </a:endParaRPr>
          </a:p>
        </p:txBody>
      </p:sp>
      <p:sp>
        <p:nvSpPr>
          <p:cNvPr id="43051" name="77 CuadroTexto"/>
          <p:cNvSpPr txBox="1">
            <a:spLocks noChangeArrowheads="1"/>
          </p:cNvSpPr>
          <p:nvPr/>
        </p:nvSpPr>
        <p:spPr bwMode="auto">
          <a:xfrm>
            <a:off x="6191250" y="5072063"/>
            <a:ext cx="287338" cy="3698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800"/>
              <a:t>R</a:t>
            </a:r>
            <a:endParaRPr lang="es-ES" sz="1800"/>
          </a:p>
        </p:txBody>
      </p:sp>
      <p:sp>
        <p:nvSpPr>
          <p:cNvPr id="43052" name="78 CuadroTexto"/>
          <p:cNvSpPr txBox="1">
            <a:spLocks noChangeArrowheads="1"/>
          </p:cNvSpPr>
          <p:nvPr/>
        </p:nvSpPr>
        <p:spPr bwMode="auto">
          <a:xfrm>
            <a:off x="7586663" y="3836988"/>
            <a:ext cx="1347787" cy="6000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100" b="1"/>
              <a:t> Adjustment Group </a:t>
            </a:r>
          </a:p>
          <a:p>
            <a:pPr algn="ctr" eaLnBrk="1" hangingPunct="1"/>
            <a:r>
              <a:rPr lang="es-ES" sz="1100" b="1"/>
              <a:t>Of protection</a:t>
            </a:r>
            <a:endParaRPr lang="es-CO" sz="1100" b="1"/>
          </a:p>
        </p:txBody>
      </p:sp>
      <p:cxnSp>
        <p:nvCxnSpPr>
          <p:cNvPr id="80" name="79 Conector recto de flecha"/>
          <p:cNvCxnSpPr/>
          <p:nvPr/>
        </p:nvCxnSpPr>
        <p:spPr>
          <a:xfrm rot="10800000">
            <a:off x="2189163" y="3654425"/>
            <a:ext cx="2803525" cy="1319213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2293938" y="3489325"/>
            <a:ext cx="4002087" cy="1409700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>
            <a:off x="2459038" y="3429000"/>
            <a:ext cx="4781550" cy="15875"/>
          </a:xfrm>
          <a:prstGeom prst="straightConnector1">
            <a:avLst/>
          </a:prstGeom>
          <a:ln>
            <a:solidFill>
              <a:srgbClr val="00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56" name="82 CuadroTexto"/>
          <p:cNvSpPr txBox="1">
            <a:spLocks noChangeArrowheads="1"/>
          </p:cNvSpPr>
          <p:nvPr/>
        </p:nvSpPr>
        <p:spPr bwMode="auto">
          <a:xfrm>
            <a:off x="6300788" y="5732463"/>
            <a:ext cx="26495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100" b="1">
                <a:solidFill>
                  <a:srgbClr val="262673"/>
                </a:solidFill>
              </a:rPr>
              <a:t>Note: Automation Algorism begins after the cicle reclose on the main breaker and the recloser</a:t>
            </a:r>
            <a:endParaRPr lang="es-ES" sz="1100" b="1">
              <a:solidFill>
                <a:srgbClr val="262673"/>
              </a:solidFill>
            </a:endParaRPr>
          </a:p>
        </p:txBody>
      </p:sp>
      <p:grpSp>
        <p:nvGrpSpPr>
          <p:cNvPr id="43057" name="94 Grupo"/>
          <p:cNvGrpSpPr>
            <a:grpSpLocks/>
          </p:cNvGrpSpPr>
          <p:nvPr/>
        </p:nvGrpSpPr>
        <p:grpSpPr bwMode="auto">
          <a:xfrm>
            <a:off x="214313" y="1928813"/>
            <a:ext cx="1798637" cy="1393825"/>
            <a:chOff x="243492" y="2156622"/>
            <a:chExt cx="1798321" cy="1394552"/>
          </a:xfrm>
        </p:grpSpPr>
        <p:sp>
          <p:nvSpPr>
            <p:cNvPr id="85" name="84 CuadroTexto"/>
            <p:cNvSpPr txBox="1"/>
            <p:nvPr/>
          </p:nvSpPr>
          <p:spPr>
            <a:xfrm>
              <a:off x="243492" y="2890430"/>
              <a:ext cx="1798321" cy="41614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050" b="1" dirty="0">
                  <a:ea typeface="+mn-ea"/>
                  <a:cs typeface="+mn-cs"/>
                </a:rPr>
                <a:t>VPN </a:t>
              </a:r>
            </a:p>
            <a:p>
              <a:pPr algn="ctr">
                <a:defRPr/>
              </a:pPr>
              <a:r>
                <a:rPr lang="es-CO" sz="1050" b="1" dirty="0">
                  <a:ea typeface="+mn-ea"/>
                  <a:cs typeface="+mn-cs"/>
                </a:rPr>
                <a:t>Network Server</a:t>
              </a:r>
              <a:endParaRPr lang="es-ES" sz="1050" b="1" dirty="0">
                <a:ea typeface="+mn-ea"/>
                <a:cs typeface="+mn-cs"/>
              </a:endParaRPr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243492" y="2156622"/>
              <a:ext cx="1798321" cy="2541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050" b="1" dirty="0">
                  <a:ea typeface="+mn-ea"/>
                  <a:cs typeface="+mn-cs"/>
                </a:rPr>
                <a:t>GPRS</a:t>
              </a:r>
              <a:r>
                <a:rPr lang="es-ES" sz="1050" b="1" dirty="0">
                  <a:ea typeface="+mn-ea"/>
                  <a:cs typeface="+mn-cs"/>
                </a:rPr>
                <a:t> </a:t>
              </a:r>
              <a:r>
                <a:rPr lang="es-CO" sz="1050" b="1" dirty="0">
                  <a:ea typeface="+mn-ea"/>
                  <a:cs typeface="+mn-cs"/>
                </a:rPr>
                <a:t>Operator</a:t>
              </a:r>
              <a:endParaRPr lang="es-ES" sz="1050" b="1" dirty="0">
                <a:ea typeface="+mn-ea"/>
                <a:cs typeface="+mn-cs"/>
              </a:endParaRPr>
            </a:p>
          </p:txBody>
        </p:sp>
        <p:cxnSp>
          <p:nvCxnSpPr>
            <p:cNvPr id="87" name="86 Conector recto de flecha"/>
            <p:cNvCxnSpPr>
              <a:stCxn id="86" idx="2"/>
              <a:endCxn id="85" idx="0"/>
            </p:cNvCxnSpPr>
            <p:nvPr/>
          </p:nvCxnSpPr>
          <p:spPr>
            <a:xfrm>
              <a:off x="1143446" y="2410754"/>
              <a:ext cx="0" cy="47967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 de flecha"/>
            <p:cNvCxnSpPr>
              <a:stCxn id="85" idx="2"/>
            </p:cNvCxnSpPr>
            <p:nvPr/>
          </p:nvCxnSpPr>
          <p:spPr>
            <a:xfrm rot="16200000" flipH="1">
              <a:off x="1021144" y="3428873"/>
              <a:ext cx="2446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58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3073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3074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3061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3069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Infrastructure Progress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3070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 dirty="0">
                  <a:solidFill>
                    <a:srgbClr val="002261"/>
                  </a:solidFill>
                  <a:cs typeface="Arial" charset="0"/>
                </a:rPr>
                <a:t>2013- 2015</a:t>
              </a:r>
              <a:endParaRPr lang="es-ES" sz="1400" b="1" dirty="0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43064" name="48 CuadroTexto"/>
          <p:cNvSpPr txBox="1">
            <a:spLocks noChangeArrowheads="1"/>
          </p:cNvSpPr>
          <p:nvPr/>
        </p:nvSpPr>
        <p:spPr bwMode="auto">
          <a:xfrm>
            <a:off x="71438" y="1000125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>
                <a:solidFill>
                  <a:srgbClr val="C00000"/>
                </a:solidFill>
              </a:rPr>
              <a:t>Automation outline</a:t>
            </a:r>
            <a:endParaRPr lang="es-ES" b="1">
              <a:solidFill>
                <a:srgbClr val="C00000"/>
              </a:solidFill>
            </a:endParaRPr>
          </a:p>
        </p:txBody>
      </p:sp>
      <p:sp>
        <p:nvSpPr>
          <p:cNvPr id="89" name="88 CuadroTexto"/>
          <p:cNvSpPr txBox="1">
            <a:spLocks noChangeArrowheads="1"/>
          </p:cNvSpPr>
          <p:nvPr/>
        </p:nvSpPr>
        <p:spPr bwMode="auto">
          <a:xfrm>
            <a:off x="7467600" y="1071563"/>
            <a:ext cx="1462088" cy="36933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a-DK" dirty="0" smtClean="0">
                <a:solidFill>
                  <a:srgbClr val="000000"/>
                </a:solidFill>
                <a:cs typeface="+mn-cs"/>
              </a:rPr>
              <a:t>overhead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75" name="74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3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4133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4134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4035" name="69 Grupo"/>
          <p:cNvGrpSpPr>
            <a:grpSpLocks/>
          </p:cNvGrpSpPr>
          <p:nvPr/>
        </p:nvGrpSpPr>
        <p:grpSpPr bwMode="auto">
          <a:xfrm>
            <a:off x="573088" y="2532063"/>
            <a:ext cx="6781800" cy="1952625"/>
            <a:chOff x="820786" y="1362893"/>
            <a:chExt cx="7086600" cy="2209800"/>
          </a:xfrm>
        </p:grpSpPr>
        <p:sp>
          <p:nvSpPr>
            <p:cNvPr id="103" name="70 Elipse"/>
            <p:cNvSpPr>
              <a:spLocks noChangeArrowheads="1"/>
            </p:cNvSpPr>
            <p:nvPr/>
          </p:nvSpPr>
          <p:spPr bwMode="auto">
            <a:xfrm>
              <a:off x="820786" y="1362893"/>
              <a:ext cx="471113" cy="3934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71 Elipse"/>
            <p:cNvSpPr>
              <a:spLocks noChangeArrowheads="1"/>
            </p:cNvSpPr>
            <p:nvPr/>
          </p:nvSpPr>
          <p:spPr bwMode="auto">
            <a:xfrm>
              <a:off x="1049707" y="1373673"/>
              <a:ext cx="471113" cy="3934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5" name="72 Conector recto"/>
            <p:cNvCxnSpPr>
              <a:cxnSpLocks noChangeShapeType="1"/>
              <a:stCxn id="104" idx="6"/>
            </p:cNvCxnSpPr>
            <p:nvPr/>
          </p:nvCxnSpPr>
          <p:spPr bwMode="auto">
            <a:xfrm>
              <a:off x="1520820" y="1571297"/>
              <a:ext cx="9007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6" name="73 Rectángulo"/>
            <p:cNvSpPr>
              <a:spLocks noChangeArrowheads="1"/>
            </p:cNvSpPr>
            <p:nvPr/>
          </p:nvSpPr>
          <p:spPr bwMode="auto">
            <a:xfrm>
              <a:off x="1597127" y="1461705"/>
              <a:ext cx="228921" cy="185049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82" name="74 CuadroTexto"/>
            <p:cNvSpPr txBox="1">
              <a:spLocks noChangeArrowheads="1"/>
            </p:cNvSpPr>
            <p:nvPr/>
          </p:nvSpPr>
          <p:spPr bwMode="auto">
            <a:xfrm>
              <a:off x="1582786" y="1702697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CO" sz="1800"/>
                <a:t>I</a:t>
              </a:r>
              <a:endParaRPr lang="es-ES" sz="1800"/>
            </a:p>
          </p:txBody>
        </p:sp>
        <p:cxnSp>
          <p:nvCxnSpPr>
            <p:cNvPr id="108" name="75 Conector recto"/>
            <p:cNvCxnSpPr>
              <a:cxnSpLocks noChangeShapeType="1"/>
            </p:cNvCxnSpPr>
            <p:nvPr/>
          </p:nvCxnSpPr>
          <p:spPr bwMode="auto">
            <a:xfrm rot="5400000">
              <a:off x="2487832" y="1853361"/>
              <a:ext cx="3054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9" name="76 Conector recto"/>
            <p:cNvCxnSpPr>
              <a:cxnSpLocks noChangeShapeType="1"/>
            </p:cNvCxnSpPr>
            <p:nvPr/>
          </p:nvCxnSpPr>
          <p:spPr bwMode="auto">
            <a:xfrm>
              <a:off x="2640542" y="2006071"/>
              <a:ext cx="3798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0" name="77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2867709" y="1853361"/>
              <a:ext cx="3054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78 Conector recto"/>
            <p:cNvCxnSpPr>
              <a:cxnSpLocks noChangeShapeType="1"/>
            </p:cNvCxnSpPr>
            <p:nvPr/>
          </p:nvCxnSpPr>
          <p:spPr bwMode="auto">
            <a:xfrm rot="5400000">
              <a:off x="2767057" y="2108476"/>
              <a:ext cx="204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79 Conector recto"/>
            <p:cNvCxnSpPr>
              <a:cxnSpLocks noChangeShapeType="1"/>
            </p:cNvCxnSpPr>
            <p:nvPr/>
          </p:nvCxnSpPr>
          <p:spPr bwMode="auto">
            <a:xfrm rot="5400000">
              <a:off x="2868586" y="2211758"/>
              <a:ext cx="152709" cy="1509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" name="80 Conector recto"/>
            <p:cNvCxnSpPr>
              <a:cxnSpLocks noChangeShapeType="1"/>
            </p:cNvCxnSpPr>
            <p:nvPr/>
          </p:nvCxnSpPr>
          <p:spPr bwMode="auto">
            <a:xfrm rot="5400000">
              <a:off x="2450858" y="2782195"/>
              <a:ext cx="8372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4" name="81 Rectángulo"/>
            <p:cNvSpPr>
              <a:spLocks noChangeArrowheads="1"/>
            </p:cNvSpPr>
            <p:nvPr/>
          </p:nvSpPr>
          <p:spPr bwMode="auto">
            <a:xfrm>
              <a:off x="2793156" y="2516301"/>
              <a:ext cx="150956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82 Elipse"/>
            <p:cNvSpPr>
              <a:spLocks noChangeArrowheads="1"/>
            </p:cNvSpPr>
            <p:nvPr/>
          </p:nvSpPr>
          <p:spPr bwMode="auto">
            <a:xfrm>
              <a:off x="2755003" y="3191817"/>
              <a:ext cx="227262" cy="2281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83 Elipse"/>
            <p:cNvSpPr>
              <a:spLocks noChangeArrowheads="1"/>
            </p:cNvSpPr>
            <p:nvPr/>
          </p:nvSpPr>
          <p:spPr bwMode="auto">
            <a:xfrm>
              <a:off x="2755003" y="3344526"/>
              <a:ext cx="227262" cy="228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17" name="84 Conector recto"/>
            <p:cNvCxnSpPr>
              <a:cxnSpLocks noChangeShapeType="1"/>
            </p:cNvCxnSpPr>
            <p:nvPr/>
          </p:nvCxnSpPr>
          <p:spPr bwMode="auto">
            <a:xfrm rot="10800000">
              <a:off x="2487928" y="1635974"/>
              <a:ext cx="152614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8" name="85 Conector recto"/>
            <p:cNvCxnSpPr>
              <a:cxnSpLocks noChangeShapeType="1"/>
            </p:cNvCxnSpPr>
            <p:nvPr/>
          </p:nvCxnSpPr>
          <p:spPr bwMode="auto">
            <a:xfrm flipV="1">
              <a:off x="3030372" y="1607229"/>
              <a:ext cx="152614" cy="89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86 Conector recto"/>
            <p:cNvCxnSpPr>
              <a:cxnSpLocks noChangeShapeType="1"/>
            </p:cNvCxnSpPr>
            <p:nvPr/>
          </p:nvCxnSpPr>
          <p:spPr bwMode="auto">
            <a:xfrm rot="5400000">
              <a:off x="4011553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0" name="87 Conector recto"/>
            <p:cNvCxnSpPr>
              <a:cxnSpLocks noChangeShapeType="1"/>
            </p:cNvCxnSpPr>
            <p:nvPr/>
          </p:nvCxnSpPr>
          <p:spPr bwMode="auto">
            <a:xfrm>
              <a:off x="4163365" y="1928817"/>
              <a:ext cx="3815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1" name="88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4393088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2" name="89 Conector recto"/>
            <p:cNvCxnSpPr>
              <a:cxnSpLocks noChangeShapeType="1"/>
            </p:cNvCxnSpPr>
            <p:nvPr/>
          </p:nvCxnSpPr>
          <p:spPr bwMode="auto">
            <a:xfrm rot="5400000">
              <a:off x="4289880" y="2031223"/>
              <a:ext cx="204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3" name="90 Conector recto"/>
            <p:cNvCxnSpPr>
              <a:cxnSpLocks noChangeShapeType="1"/>
            </p:cNvCxnSpPr>
            <p:nvPr/>
          </p:nvCxnSpPr>
          <p:spPr bwMode="auto">
            <a:xfrm rot="5400000">
              <a:off x="4392238" y="2133676"/>
              <a:ext cx="152710" cy="152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4" name="91 Conector recto"/>
            <p:cNvCxnSpPr>
              <a:cxnSpLocks noChangeShapeType="1"/>
            </p:cNvCxnSpPr>
            <p:nvPr/>
          </p:nvCxnSpPr>
          <p:spPr bwMode="auto">
            <a:xfrm rot="5400000">
              <a:off x="3972783" y="2705840"/>
              <a:ext cx="8390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5" name="92 Rectángulo"/>
            <p:cNvSpPr>
              <a:spLocks noChangeArrowheads="1"/>
            </p:cNvSpPr>
            <p:nvPr/>
          </p:nvSpPr>
          <p:spPr bwMode="auto">
            <a:xfrm>
              <a:off x="4315979" y="2439047"/>
              <a:ext cx="152614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93 Elipse"/>
            <p:cNvSpPr>
              <a:spLocks noChangeArrowheads="1"/>
            </p:cNvSpPr>
            <p:nvPr/>
          </p:nvSpPr>
          <p:spPr bwMode="auto">
            <a:xfrm>
              <a:off x="4277826" y="3116360"/>
              <a:ext cx="228921" cy="2281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94 Elipse"/>
            <p:cNvSpPr>
              <a:spLocks noChangeArrowheads="1"/>
            </p:cNvSpPr>
            <p:nvPr/>
          </p:nvSpPr>
          <p:spPr bwMode="auto">
            <a:xfrm>
              <a:off x="4277826" y="3267273"/>
              <a:ext cx="228921" cy="2299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28" name="95 Conector recto"/>
            <p:cNvCxnSpPr>
              <a:cxnSpLocks noChangeShapeType="1"/>
            </p:cNvCxnSpPr>
            <p:nvPr/>
          </p:nvCxnSpPr>
          <p:spPr bwMode="auto">
            <a:xfrm rot="10800000">
              <a:off x="4012410" y="1560517"/>
              <a:ext cx="150955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9" name="96 Conector recto"/>
            <p:cNvCxnSpPr>
              <a:cxnSpLocks noChangeShapeType="1"/>
            </p:cNvCxnSpPr>
            <p:nvPr/>
          </p:nvCxnSpPr>
          <p:spPr bwMode="auto">
            <a:xfrm flipV="1">
              <a:off x="4554853" y="1531772"/>
              <a:ext cx="152614" cy="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0" name="97 Conector recto"/>
            <p:cNvCxnSpPr>
              <a:cxnSpLocks noChangeShapeType="1"/>
            </p:cNvCxnSpPr>
            <p:nvPr/>
          </p:nvCxnSpPr>
          <p:spPr bwMode="auto">
            <a:xfrm rot="5400000">
              <a:off x="5688649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1" name="98 Conector recto"/>
            <p:cNvCxnSpPr>
              <a:cxnSpLocks noChangeShapeType="1"/>
            </p:cNvCxnSpPr>
            <p:nvPr/>
          </p:nvCxnSpPr>
          <p:spPr bwMode="auto">
            <a:xfrm>
              <a:off x="5840461" y="1928817"/>
              <a:ext cx="3815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2" name="99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6070184" y="1777006"/>
              <a:ext cx="3036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" name="100 Conector recto"/>
            <p:cNvCxnSpPr>
              <a:cxnSpLocks noChangeShapeType="1"/>
            </p:cNvCxnSpPr>
            <p:nvPr/>
          </p:nvCxnSpPr>
          <p:spPr bwMode="auto">
            <a:xfrm rot="5400000">
              <a:off x="5966976" y="2031223"/>
              <a:ext cx="2048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4" name="101 Conector recto"/>
            <p:cNvCxnSpPr>
              <a:cxnSpLocks noChangeShapeType="1"/>
            </p:cNvCxnSpPr>
            <p:nvPr/>
          </p:nvCxnSpPr>
          <p:spPr bwMode="auto">
            <a:xfrm rot="5400000">
              <a:off x="6069334" y="2133676"/>
              <a:ext cx="152710" cy="1526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102 Conector recto"/>
            <p:cNvCxnSpPr>
              <a:cxnSpLocks noChangeShapeType="1"/>
            </p:cNvCxnSpPr>
            <p:nvPr/>
          </p:nvCxnSpPr>
          <p:spPr bwMode="auto">
            <a:xfrm rot="5400000">
              <a:off x="5649880" y="2705840"/>
              <a:ext cx="8390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9" name="103 Rectángulo"/>
            <p:cNvSpPr>
              <a:spLocks noChangeArrowheads="1"/>
            </p:cNvSpPr>
            <p:nvPr/>
          </p:nvSpPr>
          <p:spPr bwMode="auto">
            <a:xfrm>
              <a:off x="5993075" y="2439047"/>
              <a:ext cx="152614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0" name="104 Elipse"/>
            <p:cNvSpPr>
              <a:spLocks noChangeArrowheads="1"/>
            </p:cNvSpPr>
            <p:nvPr/>
          </p:nvSpPr>
          <p:spPr bwMode="auto">
            <a:xfrm>
              <a:off x="5954921" y="3116360"/>
              <a:ext cx="228921" cy="2281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1" name="105 Elipse"/>
            <p:cNvSpPr>
              <a:spLocks noChangeArrowheads="1"/>
            </p:cNvSpPr>
            <p:nvPr/>
          </p:nvSpPr>
          <p:spPr bwMode="auto">
            <a:xfrm>
              <a:off x="5954921" y="3267273"/>
              <a:ext cx="228921" cy="2299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2" name="106 Conector recto"/>
            <p:cNvCxnSpPr>
              <a:cxnSpLocks noChangeShapeType="1"/>
            </p:cNvCxnSpPr>
            <p:nvPr/>
          </p:nvCxnSpPr>
          <p:spPr bwMode="auto">
            <a:xfrm rot="10800000">
              <a:off x="5687847" y="1560517"/>
              <a:ext cx="152614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" name="107 Conector recto"/>
            <p:cNvCxnSpPr>
              <a:cxnSpLocks noChangeShapeType="1"/>
            </p:cNvCxnSpPr>
            <p:nvPr/>
          </p:nvCxnSpPr>
          <p:spPr bwMode="auto">
            <a:xfrm flipV="1">
              <a:off x="6230290" y="1531772"/>
              <a:ext cx="152614" cy="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4" name="108 Conector recto"/>
            <p:cNvCxnSpPr>
              <a:cxnSpLocks noChangeShapeType="1"/>
            </p:cNvCxnSpPr>
            <p:nvPr/>
          </p:nvCxnSpPr>
          <p:spPr bwMode="auto">
            <a:xfrm rot="5400000">
              <a:off x="7213130" y="1760836"/>
              <a:ext cx="303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5" name="109 Conector recto"/>
            <p:cNvCxnSpPr>
              <a:cxnSpLocks noChangeShapeType="1"/>
            </p:cNvCxnSpPr>
            <p:nvPr/>
          </p:nvCxnSpPr>
          <p:spPr bwMode="auto">
            <a:xfrm>
              <a:off x="7364942" y="1912648"/>
              <a:ext cx="3798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6" name="110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7593007" y="1760836"/>
              <a:ext cx="303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7" name="111 Conector recto"/>
            <p:cNvCxnSpPr>
              <a:cxnSpLocks noChangeShapeType="1"/>
            </p:cNvCxnSpPr>
            <p:nvPr/>
          </p:nvCxnSpPr>
          <p:spPr bwMode="auto">
            <a:xfrm rot="5400000">
              <a:off x="7490560" y="2015951"/>
              <a:ext cx="2066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8" name="112 Conector recto"/>
            <p:cNvCxnSpPr>
              <a:cxnSpLocks noChangeShapeType="1"/>
            </p:cNvCxnSpPr>
            <p:nvPr/>
          </p:nvCxnSpPr>
          <p:spPr bwMode="auto">
            <a:xfrm rot="5400000">
              <a:off x="7593885" y="2119233"/>
              <a:ext cx="150913" cy="1509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0" name="113 Conector recto"/>
            <p:cNvCxnSpPr>
              <a:cxnSpLocks noChangeShapeType="1"/>
            </p:cNvCxnSpPr>
            <p:nvPr/>
          </p:nvCxnSpPr>
          <p:spPr bwMode="auto">
            <a:xfrm rot="5400000">
              <a:off x="7174360" y="2689672"/>
              <a:ext cx="8390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2" name="114 Rectángulo"/>
            <p:cNvSpPr>
              <a:spLocks noChangeArrowheads="1"/>
            </p:cNvSpPr>
            <p:nvPr/>
          </p:nvSpPr>
          <p:spPr bwMode="auto">
            <a:xfrm>
              <a:off x="7517556" y="2422878"/>
              <a:ext cx="150956" cy="380876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115 Elipse"/>
            <p:cNvSpPr>
              <a:spLocks noChangeArrowheads="1"/>
            </p:cNvSpPr>
            <p:nvPr/>
          </p:nvSpPr>
          <p:spPr bwMode="auto">
            <a:xfrm>
              <a:off x="7479403" y="3100190"/>
              <a:ext cx="227262" cy="228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" name="116 Elipse"/>
            <p:cNvSpPr>
              <a:spLocks noChangeArrowheads="1"/>
            </p:cNvSpPr>
            <p:nvPr/>
          </p:nvSpPr>
          <p:spPr bwMode="auto">
            <a:xfrm>
              <a:off x="7479403" y="3251104"/>
              <a:ext cx="227262" cy="2299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5" name="117 Conector recto"/>
            <p:cNvCxnSpPr>
              <a:cxnSpLocks noChangeShapeType="1"/>
            </p:cNvCxnSpPr>
            <p:nvPr/>
          </p:nvCxnSpPr>
          <p:spPr bwMode="auto">
            <a:xfrm rot="10800000">
              <a:off x="7212328" y="1544348"/>
              <a:ext cx="152614" cy="64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6" name="118 Conector recto"/>
            <p:cNvCxnSpPr>
              <a:cxnSpLocks noChangeShapeType="1"/>
            </p:cNvCxnSpPr>
            <p:nvPr/>
          </p:nvCxnSpPr>
          <p:spPr bwMode="auto">
            <a:xfrm flipV="1">
              <a:off x="7754772" y="1515602"/>
              <a:ext cx="152614" cy="880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7" name="119 Conector recto"/>
            <p:cNvCxnSpPr>
              <a:cxnSpLocks noChangeShapeType="1"/>
            </p:cNvCxnSpPr>
            <p:nvPr/>
          </p:nvCxnSpPr>
          <p:spPr bwMode="auto">
            <a:xfrm>
              <a:off x="3221139" y="1544348"/>
              <a:ext cx="6851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8" name="120 Conector recto"/>
            <p:cNvCxnSpPr>
              <a:cxnSpLocks noChangeShapeType="1"/>
            </p:cNvCxnSpPr>
            <p:nvPr/>
          </p:nvCxnSpPr>
          <p:spPr bwMode="auto">
            <a:xfrm>
              <a:off x="4936388" y="1515602"/>
              <a:ext cx="6851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121 Conector recto"/>
            <p:cNvCxnSpPr>
              <a:cxnSpLocks noChangeShapeType="1"/>
            </p:cNvCxnSpPr>
            <p:nvPr/>
          </p:nvCxnSpPr>
          <p:spPr bwMode="auto">
            <a:xfrm>
              <a:off x="6459211" y="1515602"/>
              <a:ext cx="6867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122 Estrella de 7 puntas"/>
            <p:cNvSpPr/>
            <p:nvPr/>
          </p:nvSpPr>
          <p:spPr>
            <a:xfrm>
              <a:off x="4859396" y="1371634"/>
              <a:ext cx="304800" cy="304800"/>
            </a:xfrm>
            <a:prstGeom prst="star7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61" name="123 Rectángulo redondeado"/>
          <p:cNvSpPr/>
          <p:nvPr/>
        </p:nvSpPr>
        <p:spPr>
          <a:xfrm>
            <a:off x="3605213" y="2427288"/>
            <a:ext cx="744537" cy="2193925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037" name="124 CuadroTexto"/>
          <p:cNvSpPr txBox="1">
            <a:spLocks noChangeArrowheads="1"/>
          </p:cNvSpPr>
          <p:nvPr/>
        </p:nvSpPr>
        <p:spPr bwMode="auto">
          <a:xfrm>
            <a:off x="720725" y="1651000"/>
            <a:ext cx="215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 b="1"/>
              <a:t>OUTLINE OF 1.5</a:t>
            </a:r>
            <a:endParaRPr lang="es-ES" sz="1800" b="1"/>
          </a:p>
        </p:txBody>
      </p:sp>
      <p:sp>
        <p:nvSpPr>
          <p:cNvPr id="44038" name="125 CuadroTexto"/>
          <p:cNvSpPr txBox="1">
            <a:spLocks noChangeArrowheads="1"/>
          </p:cNvSpPr>
          <p:nvPr/>
        </p:nvSpPr>
        <p:spPr bwMode="auto">
          <a:xfrm>
            <a:off x="2700338" y="1557338"/>
            <a:ext cx="2686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600"/>
              <a:t>Ring Main Unit (RMU) with fault indicator and remote control</a:t>
            </a:r>
            <a:endParaRPr lang="es-ES" sz="1600"/>
          </a:p>
        </p:txBody>
      </p:sp>
      <p:sp>
        <p:nvSpPr>
          <p:cNvPr id="164" name="126 Rectángulo redondeado"/>
          <p:cNvSpPr/>
          <p:nvPr/>
        </p:nvSpPr>
        <p:spPr>
          <a:xfrm>
            <a:off x="6670675" y="2430463"/>
            <a:ext cx="744538" cy="2193925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040" name="127 CuadroTexto"/>
          <p:cNvSpPr txBox="1">
            <a:spLocks noChangeArrowheads="1"/>
          </p:cNvSpPr>
          <p:nvPr/>
        </p:nvSpPr>
        <p:spPr bwMode="auto">
          <a:xfrm>
            <a:off x="7308850" y="1700213"/>
            <a:ext cx="14366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400"/>
              <a:t> Ring Main Unit with remote control</a:t>
            </a:r>
            <a:endParaRPr lang="es-ES" sz="1400"/>
          </a:p>
          <a:p>
            <a:pPr algn="ctr" eaLnBrk="1" hangingPunct="1"/>
            <a:r>
              <a:rPr lang="es-CO" sz="1400"/>
              <a:t> that link two circuits</a:t>
            </a:r>
            <a:endParaRPr lang="es-ES" sz="1400"/>
          </a:p>
        </p:txBody>
      </p:sp>
      <p:sp>
        <p:nvSpPr>
          <p:cNvPr id="166" name="128 Rayo"/>
          <p:cNvSpPr/>
          <p:nvPr/>
        </p:nvSpPr>
        <p:spPr>
          <a:xfrm>
            <a:off x="5276850" y="2100263"/>
            <a:ext cx="314325" cy="496887"/>
          </a:xfrm>
          <a:prstGeom prst="lightningBol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7" name="129 Elipse"/>
          <p:cNvSpPr/>
          <p:nvPr/>
        </p:nvSpPr>
        <p:spPr>
          <a:xfrm>
            <a:off x="3997325" y="2544763"/>
            <a:ext cx="404813" cy="3524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8" name="130 Elipse"/>
          <p:cNvSpPr/>
          <p:nvPr/>
        </p:nvSpPr>
        <p:spPr>
          <a:xfrm>
            <a:off x="6540500" y="2552700"/>
            <a:ext cx="404813" cy="3540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70" name="132 Conector recto de flecha"/>
          <p:cNvCxnSpPr/>
          <p:nvPr/>
        </p:nvCxnSpPr>
        <p:spPr>
          <a:xfrm rot="16200000" flipV="1">
            <a:off x="4545807" y="2923381"/>
            <a:ext cx="482600" cy="404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33 Conector recto de flecha"/>
          <p:cNvCxnSpPr/>
          <p:nvPr/>
        </p:nvCxnSpPr>
        <p:spPr>
          <a:xfrm flipV="1">
            <a:off x="6008688" y="2924175"/>
            <a:ext cx="509587" cy="430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181 Elipse"/>
          <p:cNvSpPr/>
          <p:nvPr/>
        </p:nvSpPr>
        <p:spPr>
          <a:xfrm>
            <a:off x="3444875" y="2579688"/>
            <a:ext cx="404813" cy="3524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3" name="182 Elipse"/>
          <p:cNvSpPr/>
          <p:nvPr/>
        </p:nvSpPr>
        <p:spPr>
          <a:xfrm>
            <a:off x="1258888" y="2562225"/>
            <a:ext cx="404812" cy="35242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174" name="183 Conector recto de flecha"/>
          <p:cNvCxnSpPr/>
          <p:nvPr/>
        </p:nvCxnSpPr>
        <p:spPr>
          <a:xfrm rot="16200000" flipV="1">
            <a:off x="1537494" y="2997994"/>
            <a:ext cx="482600" cy="404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184 Conector recto de flecha"/>
          <p:cNvCxnSpPr/>
          <p:nvPr/>
        </p:nvCxnSpPr>
        <p:spPr>
          <a:xfrm flipV="1">
            <a:off x="3000375" y="2997200"/>
            <a:ext cx="509588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1" name="185 CuadroTexto"/>
          <p:cNvSpPr txBox="1">
            <a:spLocks noChangeArrowheads="1"/>
          </p:cNvSpPr>
          <p:nvPr/>
        </p:nvSpPr>
        <p:spPr bwMode="auto">
          <a:xfrm>
            <a:off x="5626100" y="2070100"/>
            <a:ext cx="36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 b="1"/>
              <a:t>2</a:t>
            </a:r>
            <a:endParaRPr lang="es-ES" sz="1800" b="1"/>
          </a:p>
        </p:txBody>
      </p:sp>
      <p:sp>
        <p:nvSpPr>
          <p:cNvPr id="177" name="186 Rayo"/>
          <p:cNvSpPr/>
          <p:nvPr/>
        </p:nvSpPr>
        <p:spPr>
          <a:xfrm>
            <a:off x="2073275" y="2082800"/>
            <a:ext cx="312738" cy="496888"/>
          </a:xfrm>
          <a:prstGeom prst="lightningBol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4053" name="187 CuadroTexto"/>
          <p:cNvSpPr txBox="1">
            <a:spLocks noChangeArrowheads="1"/>
          </p:cNvSpPr>
          <p:nvPr/>
        </p:nvSpPr>
        <p:spPr bwMode="auto">
          <a:xfrm>
            <a:off x="2420938" y="20526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 b="1"/>
              <a:t>1</a:t>
            </a:r>
            <a:endParaRPr lang="es-ES" sz="1800" b="1"/>
          </a:p>
        </p:txBody>
      </p:sp>
      <p:sp>
        <p:nvSpPr>
          <p:cNvPr id="44054" name="188 CuadroTexto"/>
          <p:cNvSpPr txBox="1">
            <a:spLocks noChangeArrowheads="1"/>
          </p:cNvSpPr>
          <p:nvPr/>
        </p:nvSpPr>
        <p:spPr bwMode="auto">
          <a:xfrm>
            <a:off x="598488" y="4495800"/>
            <a:ext cx="35020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endParaRPr lang="es-CO" sz="1100" b="1" dirty="0"/>
          </a:p>
          <a:p>
            <a:pPr algn="just" eaLnBrk="1" hangingPunct="1"/>
            <a:r>
              <a:rPr lang="es-CO" sz="1100" b="1" dirty="0"/>
              <a:t>Fault in 1</a:t>
            </a:r>
          </a:p>
          <a:p>
            <a:pPr algn="just" eaLnBrk="1" hangingPunct="1"/>
            <a:r>
              <a:rPr lang="es-CO" sz="1100" b="1" dirty="0"/>
              <a:t>Open the main breaker of the substation and </a:t>
            </a:r>
            <a:r>
              <a:rPr lang="es-CO" sz="1100" b="1" dirty="0" smtClean="0"/>
              <a:t>the Distribution Automation System send the signal to open </a:t>
            </a:r>
            <a:r>
              <a:rPr lang="es-CO" sz="1100" b="1" dirty="0"/>
              <a:t>the switch in the RMU near of the place where the fault occured. </a:t>
            </a:r>
            <a:endParaRPr lang="es-CO" sz="1100" b="1" dirty="0" smtClean="0"/>
          </a:p>
          <a:p>
            <a:pPr algn="just" eaLnBrk="1" hangingPunct="1"/>
            <a:r>
              <a:rPr lang="es-CO" sz="1100" b="1" dirty="0" smtClean="0"/>
              <a:t>Also the SAD send the signal to close the RMU that link two circuits</a:t>
            </a:r>
            <a:endParaRPr lang="es-ES" sz="1100" b="1" dirty="0"/>
          </a:p>
        </p:txBody>
      </p:sp>
      <p:sp>
        <p:nvSpPr>
          <p:cNvPr id="180" name="189 CuadroTexto"/>
          <p:cNvSpPr txBox="1">
            <a:spLocks noChangeArrowheads="1"/>
          </p:cNvSpPr>
          <p:nvPr/>
        </p:nvSpPr>
        <p:spPr bwMode="auto">
          <a:xfrm>
            <a:off x="7019925" y="5975350"/>
            <a:ext cx="1754188" cy="369888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dirty="0" smtClean="0">
                <a:solidFill>
                  <a:srgbClr val="000000"/>
                </a:solidFill>
                <a:cs typeface="+mn-cs"/>
              </a:rPr>
              <a:t>Underground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4056" name="48 CuadroTexto"/>
          <p:cNvSpPr txBox="1">
            <a:spLocks noChangeArrowheads="1"/>
          </p:cNvSpPr>
          <p:nvPr/>
        </p:nvSpPr>
        <p:spPr bwMode="auto">
          <a:xfrm>
            <a:off x="214313" y="908050"/>
            <a:ext cx="707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>
                <a:solidFill>
                  <a:srgbClr val="C00000"/>
                </a:solidFill>
              </a:rPr>
              <a:t>Outline with Remote Control Circuits</a:t>
            </a:r>
          </a:p>
        </p:txBody>
      </p:sp>
      <p:grpSp>
        <p:nvGrpSpPr>
          <p:cNvPr id="44058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4076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4077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4061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4072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Infrastructure Progress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4073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 dirty="0">
                  <a:solidFill>
                    <a:srgbClr val="002261"/>
                  </a:solidFill>
                  <a:cs typeface="Arial" charset="0"/>
                </a:rPr>
                <a:t>2013- 2015</a:t>
              </a:r>
              <a:endParaRPr lang="es-ES" sz="1400" b="1" dirty="0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44063" name="Text Box 5"/>
          <p:cNvSpPr txBox="1">
            <a:spLocks noChangeArrowheads="1"/>
          </p:cNvSpPr>
          <p:nvPr/>
        </p:nvSpPr>
        <p:spPr bwMode="auto">
          <a:xfrm>
            <a:off x="8424863" y="6396038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>
                <a:solidFill>
                  <a:srgbClr val="002261"/>
                </a:solidFill>
                <a:cs typeface="Arial" charset="0"/>
              </a:rPr>
              <a:t>07</a:t>
            </a:r>
          </a:p>
        </p:txBody>
      </p:sp>
      <p:sp>
        <p:nvSpPr>
          <p:cNvPr id="137" name="136 Proceso"/>
          <p:cNvSpPr>
            <a:spLocks noChangeArrowheads="1"/>
          </p:cNvSpPr>
          <p:nvPr/>
        </p:nvSpPr>
        <p:spPr bwMode="auto">
          <a:xfrm>
            <a:off x="539750" y="3644900"/>
            <a:ext cx="8286750" cy="857250"/>
          </a:xfrm>
          <a:prstGeom prst="flowChartProcess">
            <a:avLst/>
          </a:prstGeom>
          <a:solidFill>
            <a:srgbClr val="0072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solidFill>
                  <a:schemeClr val="lt1"/>
                </a:solidFill>
                <a:latin typeface="Arial"/>
                <a:cs typeface="Arial"/>
              </a:rPr>
              <a:t>X &lt; 1 Minute </a:t>
            </a:r>
            <a:r>
              <a:rPr lang="es-CO" sz="2000" dirty="0" smtClean="0">
                <a:solidFill>
                  <a:schemeClr val="lt1"/>
                </a:solidFill>
                <a:latin typeface="Arial"/>
                <a:cs typeface="Arial"/>
              </a:rPr>
              <a:t>-</a:t>
            </a:r>
            <a:r>
              <a:rPr lang="es-ES" sz="2000" dirty="0" err="1">
                <a:solidFill>
                  <a:srgbClr val="FFFFFF"/>
                </a:solidFill>
              </a:rPr>
              <a:t>The</a:t>
            </a:r>
            <a:r>
              <a:rPr lang="es-ES" sz="2000" dirty="0">
                <a:solidFill>
                  <a:srgbClr val="FFFFFF"/>
                </a:solidFill>
              </a:rPr>
              <a:t> </a:t>
            </a:r>
            <a:r>
              <a:rPr lang="es-CO" sz="2000" dirty="0">
                <a:solidFill>
                  <a:srgbClr val="FFFFFF"/>
                </a:solidFill>
              </a:rPr>
              <a:t>Average Time for Detection and Isolation Fault</a:t>
            </a:r>
            <a:r>
              <a:rPr lang="es-CO" sz="2000" dirty="0"/>
              <a:t> </a:t>
            </a:r>
            <a:endParaRPr lang="es-ES" sz="2000" dirty="0">
              <a:solidFill>
                <a:schemeClr val="lt1"/>
              </a:solidFill>
              <a:latin typeface="Arial"/>
              <a:cs typeface="Arial"/>
            </a:endParaRPr>
          </a:p>
        </p:txBody>
      </p:sp>
      <p:cxnSp>
        <p:nvCxnSpPr>
          <p:cNvPr id="151" name="150 Conector recto de flecha"/>
          <p:cNvCxnSpPr/>
          <p:nvPr/>
        </p:nvCxnSpPr>
        <p:spPr>
          <a:xfrm flipH="1">
            <a:off x="5795963" y="1414463"/>
            <a:ext cx="1223962" cy="646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35 CuadroTexto"/>
          <p:cNvSpPr txBox="1"/>
          <p:nvPr/>
        </p:nvSpPr>
        <p:spPr>
          <a:xfrm>
            <a:off x="7019925" y="1125538"/>
            <a:ext cx="1797050" cy="5778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ea typeface="+mn-ea"/>
                <a:cs typeface="+mn-cs"/>
              </a:rPr>
              <a:t>DISTRIBUTION AUTOMATION SYSTEM (SAD)</a:t>
            </a:r>
            <a:endParaRPr lang="es-ES" sz="1050" b="1" dirty="0">
              <a:ea typeface="+mn-ea"/>
              <a:cs typeface="+mn-cs"/>
            </a:endParaRP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107" name="131 CuadroTexto"/>
          <p:cNvSpPr txBox="1">
            <a:spLocks noChangeArrowheads="1"/>
          </p:cNvSpPr>
          <p:nvPr/>
        </p:nvSpPr>
        <p:spPr bwMode="auto">
          <a:xfrm>
            <a:off x="4403725" y="4497388"/>
            <a:ext cx="4325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endParaRPr lang="es-CO" sz="1100" b="1" dirty="0"/>
          </a:p>
          <a:p>
            <a:pPr algn="just" eaLnBrk="1" hangingPunct="1"/>
            <a:r>
              <a:rPr lang="es-CO" sz="1100" b="1" dirty="0"/>
              <a:t>Fault in 2</a:t>
            </a:r>
          </a:p>
          <a:p>
            <a:pPr algn="just" eaLnBrk="1" hangingPunct="1"/>
            <a:r>
              <a:rPr lang="es-CO" sz="1100" b="1" dirty="0"/>
              <a:t>Open the main breaker of the substation and then </a:t>
            </a:r>
            <a:r>
              <a:rPr lang="es-CO" sz="1100" b="1" dirty="0" smtClean="0"/>
              <a:t>the </a:t>
            </a:r>
            <a:r>
              <a:rPr lang="es-CO" sz="1100" b="1" dirty="0"/>
              <a:t>switch </a:t>
            </a:r>
            <a:r>
              <a:rPr lang="es-CO" sz="1100" b="1" dirty="0" smtClean="0"/>
              <a:t>with fault indicator </a:t>
            </a:r>
            <a:r>
              <a:rPr lang="es-CO" sz="1100" b="1" dirty="0"/>
              <a:t>sense the fault and </a:t>
            </a:r>
            <a:r>
              <a:rPr lang="es-CO" sz="1100" b="1" dirty="0" smtClean="0"/>
              <a:t>send a signal to center control to given the orden to open switch 2 and 3. these operation is done by the Distribution Automation System.</a:t>
            </a:r>
            <a:endParaRPr lang="es-ES" sz="1100" b="1" dirty="0"/>
          </a:p>
        </p:txBody>
      </p:sp>
      <p:sp>
        <p:nvSpPr>
          <p:cNvPr id="138" name="137 Proceso"/>
          <p:cNvSpPr>
            <a:spLocks noChangeArrowheads="1"/>
          </p:cNvSpPr>
          <p:nvPr/>
        </p:nvSpPr>
        <p:spPr bwMode="auto">
          <a:xfrm>
            <a:off x="533400" y="4724400"/>
            <a:ext cx="8286750" cy="857250"/>
          </a:xfrm>
          <a:prstGeom prst="flowChartProcess">
            <a:avLst/>
          </a:prstGeom>
          <a:solidFill>
            <a:srgbClr val="0072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dirty="0">
                <a:solidFill>
                  <a:srgbClr val="FFFFFF"/>
                </a:solidFill>
                <a:latin typeface="Arial"/>
                <a:cs typeface="Arial"/>
              </a:rPr>
              <a:t>60% Improve Quality Services –less Affected </a:t>
            </a:r>
            <a:r>
              <a:rPr lang="da-DK" sz="2000" dirty="0" err="1" smtClean="0">
                <a:solidFill>
                  <a:srgbClr val="FFFFFF"/>
                </a:solidFill>
                <a:latin typeface="Arial"/>
                <a:cs typeface="Arial"/>
              </a:rPr>
              <a:t>customers</a:t>
            </a:r>
            <a:endParaRPr lang="es-E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93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189 CuadroTexto"/>
          <p:cNvSpPr txBox="1">
            <a:spLocks noChangeArrowheads="1"/>
          </p:cNvSpPr>
          <p:nvPr/>
        </p:nvSpPr>
        <p:spPr bwMode="auto">
          <a:xfrm>
            <a:off x="7019925" y="5975350"/>
            <a:ext cx="1754188" cy="369888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dirty="0" smtClean="0">
                <a:solidFill>
                  <a:srgbClr val="000000"/>
                </a:solidFill>
                <a:cs typeface="+mn-cs"/>
              </a:rPr>
              <a:t>Underground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3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5072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5073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5060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5068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4. Experience 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069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Pilot Projects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45064" name="48 CuadroTexto"/>
          <p:cNvSpPr txBox="1">
            <a:spLocks noChangeArrowheads="1"/>
          </p:cNvSpPr>
          <p:nvPr/>
        </p:nvSpPr>
        <p:spPr bwMode="auto">
          <a:xfrm>
            <a:off x="533400" y="1066800"/>
            <a:ext cx="82153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charset="0"/>
              <a:buChar char="ü"/>
            </a:pPr>
            <a:r>
              <a:rPr lang="es-CO" dirty="0">
                <a:solidFill>
                  <a:srgbClr val="007200"/>
                </a:solidFill>
              </a:rPr>
              <a:t>ORION</a:t>
            </a:r>
          </a:p>
          <a:p>
            <a:pPr eaLnBrk="1" hangingPunct="1">
              <a:lnSpc>
                <a:spcPct val="200000"/>
              </a:lnSpc>
              <a:buFont typeface="Wingdings" charset="0"/>
              <a:buChar char="ü"/>
            </a:pPr>
            <a:r>
              <a:rPr lang="es-CO" dirty="0">
                <a:solidFill>
                  <a:srgbClr val="007200"/>
                </a:solidFill>
              </a:rPr>
              <a:t>Enlargement and Remodeling of the El Dorado International Airport</a:t>
            </a:r>
            <a:endParaRPr lang="es-ES" dirty="0">
              <a:solidFill>
                <a:srgbClr val="007200"/>
              </a:solidFill>
            </a:endParaRPr>
          </a:p>
          <a:p>
            <a:pPr eaLnBrk="1" hangingPunct="1">
              <a:lnSpc>
                <a:spcPct val="200000"/>
              </a:lnSpc>
              <a:buFont typeface="Wingdings" charset="0"/>
              <a:buChar char="ü"/>
            </a:pPr>
            <a:r>
              <a:rPr lang="es-CO" dirty="0" smtClean="0">
                <a:solidFill>
                  <a:srgbClr val="007200"/>
                </a:solidFill>
              </a:rPr>
              <a:t>Ciudad </a:t>
            </a:r>
            <a:r>
              <a:rPr lang="es-CO" dirty="0">
                <a:solidFill>
                  <a:srgbClr val="007200"/>
                </a:solidFill>
              </a:rPr>
              <a:t>Verde</a:t>
            </a:r>
          </a:p>
          <a:p>
            <a:pPr eaLnBrk="1" hangingPunct="1">
              <a:lnSpc>
                <a:spcPct val="200000"/>
              </a:lnSpc>
              <a:buFont typeface="Wingdings" charset="0"/>
              <a:buChar char="ü"/>
            </a:pPr>
            <a:endParaRPr lang="es-ES" dirty="0">
              <a:solidFill>
                <a:srgbClr val="007200"/>
              </a:solidFill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6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6098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6099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6084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6094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cs typeface="Arial" charset="0"/>
                </a:rPr>
                <a:t>4. Experience </a:t>
              </a:r>
              <a:endParaRPr lang="es-ES" b="1" dirty="0">
                <a:cs typeface="Arial" charset="0"/>
              </a:endParaRPr>
            </a:p>
          </p:txBody>
        </p:sp>
        <p:sp>
          <p:nvSpPr>
            <p:cNvPr id="46095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 Pilot Projects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46088" name="48 CuadroTexto"/>
          <p:cNvSpPr txBox="1">
            <a:spLocks noChangeArrowheads="1"/>
          </p:cNvSpPr>
          <p:nvPr/>
        </p:nvSpPr>
        <p:spPr bwMode="auto">
          <a:xfrm>
            <a:off x="71438" y="1071563"/>
            <a:ext cx="407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>
                <a:solidFill>
                  <a:srgbClr val="C00000"/>
                </a:solidFill>
              </a:rPr>
              <a:t>ORION</a:t>
            </a:r>
            <a:endParaRPr lang="es-ES" b="1">
              <a:solidFill>
                <a:srgbClr val="C00000"/>
              </a:solidFill>
            </a:endParaRPr>
          </a:p>
        </p:txBody>
      </p:sp>
      <p:sp>
        <p:nvSpPr>
          <p:cNvPr id="46089" name="6 CuadroTexto"/>
          <p:cNvSpPr txBox="1">
            <a:spLocks noChangeArrowheads="1"/>
          </p:cNvSpPr>
          <p:nvPr/>
        </p:nvSpPr>
        <p:spPr bwMode="auto">
          <a:xfrm>
            <a:off x="1428750" y="1143000"/>
            <a:ext cx="750093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600" b="1" dirty="0" err="1"/>
              <a:t>Outline</a:t>
            </a:r>
            <a:r>
              <a:rPr lang="es-CO" sz="1600" b="1" dirty="0"/>
              <a:t> </a:t>
            </a:r>
            <a:r>
              <a:rPr lang="es-CO" sz="1600" b="1" dirty="0" err="1"/>
              <a:t>close</a:t>
            </a:r>
            <a:r>
              <a:rPr lang="es-CO" sz="1600" b="1" dirty="0"/>
              <a:t> ring 34,5 </a:t>
            </a:r>
            <a:r>
              <a:rPr lang="es-CO" sz="1600" b="1" dirty="0" err="1"/>
              <a:t>kV</a:t>
            </a:r>
            <a:r>
              <a:rPr lang="es-CO" sz="1600" b="1" dirty="0"/>
              <a:t> </a:t>
            </a:r>
            <a:r>
              <a:rPr lang="es-CO" sz="1600" b="1" dirty="0" err="1" smtClean="0"/>
              <a:t>fed</a:t>
            </a:r>
            <a:r>
              <a:rPr lang="es-CO" sz="1600" b="1" dirty="0" smtClean="0"/>
              <a:t> </a:t>
            </a:r>
            <a:r>
              <a:rPr lang="es-CO" sz="1600" b="1" dirty="0" err="1" smtClean="0"/>
              <a:t>by</a:t>
            </a:r>
            <a:r>
              <a:rPr lang="es-CO" sz="1600" b="1" dirty="0" smtClean="0"/>
              <a:t> </a:t>
            </a:r>
            <a:r>
              <a:rPr lang="es-CO" sz="1600" b="1" dirty="0" err="1"/>
              <a:t>two</a:t>
            </a:r>
            <a:r>
              <a:rPr lang="es-CO" sz="1600" b="1" dirty="0"/>
              <a:t> </a:t>
            </a:r>
            <a:r>
              <a:rPr lang="es-CO" sz="1600" b="1" dirty="0" err="1" smtClean="0"/>
              <a:t>high</a:t>
            </a:r>
            <a:r>
              <a:rPr lang="es-CO" sz="1600" b="1" dirty="0" smtClean="0"/>
              <a:t> </a:t>
            </a:r>
            <a:r>
              <a:rPr lang="es-CO" sz="1600" b="1" dirty="0" err="1" smtClean="0"/>
              <a:t>voltage</a:t>
            </a:r>
            <a:r>
              <a:rPr lang="es-CO" sz="1600" b="1" dirty="0" smtClean="0"/>
              <a:t> </a:t>
            </a:r>
            <a:r>
              <a:rPr lang="es-CO" sz="1600" b="1" dirty="0" err="1" smtClean="0"/>
              <a:t>substations</a:t>
            </a:r>
            <a:r>
              <a:rPr lang="es-CO" sz="1600" dirty="0" smtClean="0"/>
              <a:t> </a:t>
            </a:r>
            <a:r>
              <a:rPr lang="es-CO" sz="1600" dirty="0"/>
              <a:t>(MUÑA </a:t>
            </a:r>
            <a:r>
              <a:rPr lang="es-CO" sz="1600" dirty="0" smtClean="0"/>
              <a:t>&amp; SAUCES)</a:t>
            </a:r>
            <a:endParaRPr lang="es-ES" sz="1600" dirty="0"/>
          </a:p>
        </p:txBody>
      </p:sp>
      <p:pic>
        <p:nvPicPr>
          <p:cNvPr id="46090" name="Imagen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52"/>
          <a:stretch>
            <a:fillRect/>
          </a:stretch>
        </p:blipFill>
        <p:spPr bwMode="auto">
          <a:xfrm>
            <a:off x="857250" y="1714500"/>
            <a:ext cx="67865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0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7122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7123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7108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7118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4. Experience 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7119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Pilot Projects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47112" name="48 CuadroTexto"/>
          <p:cNvSpPr txBox="1">
            <a:spLocks noChangeArrowheads="1"/>
          </p:cNvSpPr>
          <p:nvPr/>
        </p:nvSpPr>
        <p:spPr bwMode="auto">
          <a:xfrm>
            <a:off x="285750" y="914400"/>
            <a:ext cx="8607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 dirty="0">
                <a:solidFill>
                  <a:srgbClr val="C00000"/>
                </a:solidFill>
              </a:rPr>
              <a:t>Enlargement and Remodeling of the El Dorado International Airport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71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13" t="14743" r="13115" b="7120"/>
          <a:stretch>
            <a:fillRect/>
          </a:stretch>
        </p:blipFill>
        <p:spPr bwMode="auto">
          <a:xfrm>
            <a:off x="381000" y="1739757"/>
            <a:ext cx="7315200" cy="435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4" name="5 CuadroTexto"/>
          <p:cNvSpPr txBox="1">
            <a:spLocks noChangeArrowheads="1"/>
          </p:cNvSpPr>
          <p:nvPr/>
        </p:nvSpPr>
        <p:spPr bwMode="auto">
          <a:xfrm>
            <a:off x="5230813" y="1747838"/>
            <a:ext cx="3556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1600" b="1" dirty="0" err="1"/>
              <a:t>Outline</a:t>
            </a:r>
            <a:r>
              <a:rPr lang="es-CO" sz="1600" b="1" dirty="0"/>
              <a:t> </a:t>
            </a:r>
            <a:r>
              <a:rPr lang="es-CO" sz="1600" b="1" dirty="0" err="1"/>
              <a:t>close</a:t>
            </a:r>
            <a:r>
              <a:rPr lang="es-CO" sz="1600" b="1" dirty="0"/>
              <a:t> ring 34,5 </a:t>
            </a:r>
            <a:r>
              <a:rPr lang="es-CO" sz="1600" b="1" dirty="0" err="1"/>
              <a:t>kV</a:t>
            </a:r>
            <a:r>
              <a:rPr lang="es-CO" sz="1600" b="1" dirty="0"/>
              <a:t> </a:t>
            </a:r>
            <a:r>
              <a:rPr lang="es-CO" sz="1600" b="1" dirty="0" err="1"/>
              <a:t>fed</a:t>
            </a:r>
            <a:r>
              <a:rPr lang="es-CO" sz="1600" b="1" dirty="0"/>
              <a:t> </a:t>
            </a:r>
            <a:r>
              <a:rPr lang="es-CO" sz="1600" b="1" dirty="0" err="1" smtClean="0"/>
              <a:t>by</a:t>
            </a:r>
            <a:r>
              <a:rPr lang="es-CO" sz="1600" b="1" dirty="0" smtClean="0"/>
              <a:t> </a:t>
            </a:r>
            <a:r>
              <a:rPr lang="es-CO" sz="1600" b="1" dirty="0" err="1"/>
              <a:t>two</a:t>
            </a:r>
            <a:r>
              <a:rPr lang="es-CO" sz="1600" b="1" dirty="0"/>
              <a:t> </a:t>
            </a:r>
            <a:r>
              <a:rPr lang="es-CO" sz="1600" b="1" dirty="0" err="1"/>
              <a:t>substations</a:t>
            </a:r>
            <a:r>
              <a:rPr lang="es-CO" sz="1600" dirty="0"/>
              <a:t> (FLORIDA </a:t>
            </a:r>
            <a:r>
              <a:rPr lang="es-CO" sz="1600" dirty="0" smtClean="0"/>
              <a:t>&amp;  FONTIBÓN</a:t>
            </a:r>
            <a:r>
              <a:rPr lang="es-CO" sz="1600" dirty="0"/>
              <a:t>)</a:t>
            </a:r>
            <a:endParaRPr lang="es-ES" sz="1600" dirty="0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49170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49171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49156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49166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4. Experience 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9167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Pilot Projects 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8424863" y="6396038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>
                <a:solidFill>
                  <a:srgbClr val="002261"/>
                </a:solidFill>
                <a:cs typeface="Arial" charset="0"/>
              </a:rPr>
              <a:t>11</a:t>
            </a:r>
          </a:p>
        </p:txBody>
      </p:sp>
      <p:sp>
        <p:nvSpPr>
          <p:cNvPr id="49160" name="48 CuadroTexto"/>
          <p:cNvSpPr txBox="1">
            <a:spLocks noChangeArrowheads="1"/>
          </p:cNvSpPr>
          <p:nvPr/>
        </p:nvSpPr>
        <p:spPr bwMode="auto">
          <a:xfrm>
            <a:off x="71438" y="1181100"/>
            <a:ext cx="807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>
                <a:solidFill>
                  <a:srgbClr val="C00000"/>
                </a:solidFill>
              </a:rPr>
              <a:t>Ciudad Verde</a:t>
            </a:r>
            <a:endParaRPr lang="es-ES" b="1">
              <a:solidFill>
                <a:srgbClr val="C00000"/>
              </a:solidFill>
            </a:endParaRPr>
          </a:p>
        </p:txBody>
      </p:sp>
      <p:pic>
        <p:nvPicPr>
          <p:cNvPr id="4916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7" t="14844" r="21449" b="25586"/>
          <a:stretch>
            <a:fillRect/>
          </a:stretch>
        </p:blipFill>
        <p:spPr bwMode="auto">
          <a:xfrm>
            <a:off x="538163" y="1901825"/>
            <a:ext cx="8320087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 CuadroTexto"/>
          <p:cNvSpPr txBox="1">
            <a:spLocks noChangeArrowheads="1"/>
          </p:cNvSpPr>
          <p:nvPr/>
        </p:nvSpPr>
        <p:spPr bwMode="auto">
          <a:xfrm>
            <a:off x="142875" y="1711325"/>
            <a:ext cx="8677275" cy="6461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es-CO" b="1" dirty="0" smtClean="0"/>
              <a:t>Outline open ring 11,4 kV </a:t>
            </a:r>
            <a:r>
              <a:rPr lang="es-CO" b="1" dirty="0" err="1" smtClean="0"/>
              <a:t>fed</a:t>
            </a:r>
            <a:r>
              <a:rPr lang="es-CO" b="1" dirty="0" smtClean="0"/>
              <a:t> </a:t>
            </a:r>
            <a:r>
              <a:rPr lang="es-CO" b="1" dirty="0" err="1" smtClean="0"/>
              <a:t>by</a:t>
            </a:r>
            <a:r>
              <a:rPr lang="es-CO" b="1" dirty="0" smtClean="0"/>
              <a:t> two </a:t>
            </a:r>
            <a:r>
              <a:rPr lang="es-CO" b="1" dirty="0" err="1" smtClean="0"/>
              <a:t>substations</a:t>
            </a:r>
            <a:r>
              <a:rPr lang="es-CO" dirty="0" smtClean="0">
                <a:solidFill>
                  <a:srgbClr val="000000"/>
                </a:solidFill>
              </a:rPr>
              <a:t> SAN MATEO &amp; COMPARTIR. </a:t>
            </a:r>
            <a:r>
              <a:rPr lang="es-ES" dirty="0" smtClean="0">
                <a:solidFill>
                  <a:srgbClr val="000000"/>
                </a:solidFill>
              </a:rPr>
              <a:t>U</a:t>
            </a:r>
            <a:r>
              <a:rPr lang="es-CO" dirty="0" err="1" smtClean="0">
                <a:solidFill>
                  <a:srgbClr val="000000"/>
                </a:solidFill>
              </a:rPr>
              <a:t>sing</a:t>
            </a:r>
            <a:r>
              <a:rPr lang="es-CO" dirty="0" smtClean="0">
                <a:solidFill>
                  <a:srgbClr val="000000"/>
                </a:solidFill>
              </a:rPr>
              <a:t> RMU and fault indicator with remote control.</a:t>
            </a:r>
            <a:endParaRPr lang="es-ES" dirty="0" smtClean="0">
              <a:solidFill>
                <a:srgbClr val="000000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50191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50192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50180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50187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5. Conclusions 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0188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214313" y="1066800"/>
            <a:ext cx="8715375" cy="4562475"/>
          </a:xfrm>
          <a:prstGeom prst="rect">
            <a:avLst/>
          </a:prstGeom>
          <a:solidFill>
            <a:srgbClr val="DAEDE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457200" indent="-457200" algn="just">
              <a:lnSpc>
                <a:spcPct val="200000"/>
              </a:lnSpc>
              <a:buFontTx/>
              <a:buAutoNum type="arabicPeriod"/>
              <a:defRPr/>
            </a:pPr>
            <a:r>
              <a:rPr lang="es-CO" sz="2000" b="1" dirty="0">
                <a:cs typeface="+mn-cs"/>
              </a:rPr>
              <a:t>CODENSA</a:t>
            </a:r>
            <a:r>
              <a:rPr lang="es-CO" sz="2000" dirty="0">
                <a:cs typeface="+mn-cs"/>
              </a:rPr>
              <a:t> has been working to </a:t>
            </a:r>
            <a:r>
              <a:rPr lang="es-CO" sz="2000" dirty="0" err="1">
                <a:cs typeface="+mn-cs"/>
              </a:rPr>
              <a:t>cover</a:t>
            </a:r>
            <a:r>
              <a:rPr lang="es-CO" sz="2000" dirty="0">
                <a:cs typeface="+mn-cs"/>
              </a:rPr>
              <a:t> </a:t>
            </a:r>
            <a:r>
              <a:rPr lang="es-CO" sz="2000" dirty="0" err="1">
                <a:cs typeface="+mn-cs"/>
              </a:rPr>
              <a:t>the</a:t>
            </a:r>
            <a:r>
              <a:rPr lang="es-CO" sz="2000" dirty="0">
                <a:cs typeface="+mn-cs"/>
              </a:rPr>
              <a:t> </a:t>
            </a:r>
            <a:r>
              <a:rPr lang="es-CO" sz="2000" dirty="0" err="1">
                <a:cs typeface="+mn-cs"/>
              </a:rPr>
              <a:t>energy</a:t>
            </a:r>
            <a:r>
              <a:rPr lang="es-CO" sz="2000" dirty="0">
                <a:cs typeface="+mn-cs"/>
              </a:rPr>
              <a:t> </a:t>
            </a:r>
            <a:r>
              <a:rPr lang="es-CO" sz="2000" dirty="0" err="1">
                <a:cs typeface="+mn-cs"/>
              </a:rPr>
              <a:t>demand</a:t>
            </a:r>
            <a:r>
              <a:rPr lang="es-CO" sz="2000" dirty="0">
                <a:cs typeface="+mn-cs"/>
              </a:rPr>
              <a:t> </a:t>
            </a:r>
            <a:r>
              <a:rPr lang="es-CO" sz="2000" dirty="0" err="1">
                <a:cs typeface="+mn-cs"/>
              </a:rPr>
              <a:t>growth</a:t>
            </a:r>
            <a:r>
              <a:rPr lang="es-CO" sz="2000" dirty="0">
                <a:cs typeface="+mn-cs"/>
              </a:rPr>
              <a:t> of </a:t>
            </a:r>
            <a:r>
              <a:rPr lang="es-CO" sz="2000" dirty="0" err="1">
                <a:cs typeface="+mn-cs"/>
              </a:rPr>
              <a:t>the</a:t>
            </a:r>
            <a:r>
              <a:rPr lang="es-CO" sz="2000" dirty="0">
                <a:cs typeface="+mn-cs"/>
              </a:rPr>
              <a:t> </a:t>
            </a:r>
            <a:r>
              <a:rPr lang="es-CO" sz="2000" b="1" dirty="0">
                <a:cs typeface="+mn-cs"/>
              </a:rPr>
              <a:t>CITY- REGION</a:t>
            </a:r>
            <a:r>
              <a:rPr lang="es-CO" sz="2000" dirty="0">
                <a:cs typeface="+mn-cs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  <a:defRPr/>
            </a:pPr>
            <a:r>
              <a:rPr lang="es-CO" sz="2000" b="1" dirty="0">
                <a:cs typeface="+mn-cs"/>
              </a:rPr>
              <a:t>CODENSA</a:t>
            </a:r>
            <a:r>
              <a:rPr lang="es-CO" sz="2000" dirty="0">
                <a:cs typeface="+mn-cs"/>
              </a:rPr>
              <a:t> turns its system of distribution in to an </a:t>
            </a:r>
            <a:r>
              <a:rPr lang="es-CO" sz="2000" b="1" dirty="0">
                <a:cs typeface="+mn-cs"/>
              </a:rPr>
              <a:t>SMART SYSTEM</a:t>
            </a:r>
            <a:r>
              <a:rPr lang="es-CO" sz="2000" dirty="0">
                <a:cs typeface="+mn-cs"/>
              </a:rPr>
              <a:t> (dynamic and </a:t>
            </a:r>
            <a:r>
              <a:rPr lang="es-CO" sz="2000" smtClean="0">
                <a:cs typeface="+mn-cs"/>
              </a:rPr>
              <a:t>timely</a:t>
            </a:r>
            <a:r>
              <a:rPr lang="es-CO" sz="2000" dirty="0">
                <a:cs typeface="+mn-cs"/>
              </a:rPr>
              <a:t>).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  <a:defRPr/>
            </a:pPr>
            <a:r>
              <a:rPr lang="es-CO" sz="2000" b="1" dirty="0">
                <a:cs typeface="+mn-cs"/>
              </a:rPr>
              <a:t>CODENSA</a:t>
            </a:r>
            <a:r>
              <a:rPr lang="es-CO" sz="2000" dirty="0">
                <a:cs typeface="+mn-cs"/>
              </a:rPr>
              <a:t> place the Distribution System to the service of </a:t>
            </a:r>
            <a:r>
              <a:rPr lang="es-CO" sz="2000" dirty="0" smtClean="0">
                <a:cs typeface="+mn-cs"/>
              </a:rPr>
              <a:t>a </a:t>
            </a:r>
            <a:r>
              <a:rPr lang="es-CO" sz="2000" b="1" dirty="0">
                <a:cs typeface="+mn-cs"/>
              </a:rPr>
              <a:t>SMART COMUNITY</a:t>
            </a:r>
            <a:r>
              <a:rPr lang="es-CO" sz="2000" dirty="0">
                <a:cs typeface="+mn-cs"/>
              </a:rPr>
              <a:t> </a:t>
            </a:r>
            <a:r>
              <a:rPr lang="es-CO" sz="2000" dirty="0" err="1">
                <a:cs typeface="+mn-cs"/>
              </a:rPr>
              <a:t>that</a:t>
            </a:r>
            <a:r>
              <a:rPr lang="es-CO" sz="2000" dirty="0">
                <a:cs typeface="+mn-cs"/>
              </a:rPr>
              <a:t> </a:t>
            </a:r>
            <a:r>
              <a:rPr lang="es-CO" sz="2000" dirty="0" err="1" smtClean="0">
                <a:cs typeface="+mn-cs"/>
              </a:rPr>
              <a:t>focuses</a:t>
            </a:r>
            <a:r>
              <a:rPr lang="es-CO" sz="2000" dirty="0" smtClean="0">
                <a:cs typeface="+mn-cs"/>
              </a:rPr>
              <a:t> </a:t>
            </a:r>
            <a:r>
              <a:rPr lang="es-CO" sz="2000" dirty="0">
                <a:cs typeface="+mn-cs"/>
              </a:rPr>
              <a:t>on the development of the region and the </a:t>
            </a:r>
            <a:r>
              <a:rPr lang="es-CO" sz="2000" b="1" dirty="0">
                <a:cs typeface="+mn-cs"/>
              </a:rPr>
              <a:t>COUNTRY.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eriod"/>
              <a:defRPr/>
            </a:pPr>
            <a:endParaRPr lang="es-ES" sz="1600" dirty="0">
              <a:cs typeface="+mn-cs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1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2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200">
                <a:solidFill>
                  <a:srgbClr val="898989"/>
                </a:solidFill>
                <a:latin typeface="Calibri" charset="0"/>
              </a:rPr>
              <a:t>13</a:t>
            </a: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55650" y="44450"/>
            <a:ext cx="720725" cy="908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s-ES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440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3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5"/>
          <p:cNvSpPr txBox="1">
            <a:spLocks noChangeArrowheads="1"/>
          </p:cNvSpPr>
          <p:nvPr/>
        </p:nvSpPr>
        <p:spPr bwMode="auto">
          <a:xfrm>
            <a:off x="8424863" y="6396038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>
                <a:solidFill>
                  <a:srgbClr val="002261"/>
                </a:solidFill>
                <a:cs typeface="Arial" charset="0"/>
              </a:rPr>
              <a:t>00</a:t>
            </a:r>
          </a:p>
        </p:txBody>
      </p:sp>
      <p:grpSp>
        <p:nvGrpSpPr>
          <p:cNvPr id="30725" name="Group 42"/>
          <p:cNvGrpSpPr>
            <a:grpSpLocks/>
          </p:cNvGrpSpPr>
          <p:nvPr/>
        </p:nvGrpSpPr>
        <p:grpSpPr bwMode="auto">
          <a:xfrm>
            <a:off x="1547813" y="304800"/>
            <a:ext cx="7434262" cy="612775"/>
            <a:chOff x="975" y="158"/>
            <a:chExt cx="4683" cy="386"/>
          </a:xfrm>
        </p:grpSpPr>
        <p:sp>
          <p:nvSpPr>
            <p:cNvPr id="30731" name="Text Box 15"/>
            <p:cNvSpPr txBox="1">
              <a:spLocks noChangeArrowheads="1"/>
            </p:cNvSpPr>
            <p:nvPr/>
          </p:nvSpPr>
          <p:spPr bwMode="auto">
            <a:xfrm>
              <a:off x="975" y="158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>
                  <a:cs typeface="Arial" charset="0"/>
                </a:rPr>
                <a:t>Agenda</a:t>
              </a:r>
              <a:endParaRPr lang="es-ES" b="1">
                <a:cs typeface="Arial" charset="0"/>
              </a:endParaRPr>
            </a:p>
          </p:txBody>
        </p:sp>
        <p:sp>
          <p:nvSpPr>
            <p:cNvPr id="30732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endParaRPr lang="es-ES" sz="1400" b="1">
                <a:cs typeface="Arial" charset="0"/>
              </a:endParaRPr>
            </a:p>
          </p:txBody>
        </p:sp>
      </p:grpSp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1733550" y="652093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30728" name="20 CuadroTexto"/>
          <p:cNvSpPr txBox="1">
            <a:spLocks noChangeArrowheads="1"/>
          </p:cNvSpPr>
          <p:nvPr/>
        </p:nvSpPr>
        <p:spPr bwMode="auto">
          <a:xfrm>
            <a:off x="500063" y="990600"/>
            <a:ext cx="8215312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s-CO" sz="1800" dirty="0">
                <a:solidFill>
                  <a:srgbClr val="000000"/>
                </a:solidFill>
              </a:rPr>
              <a:t>Introduction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s-CO" sz="1800" dirty="0">
                <a:solidFill>
                  <a:srgbClr val="000000"/>
                </a:solidFill>
              </a:rPr>
              <a:t>Background (The current situation in front of the development of the energy demand , current configuration outline and regulation requirements)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es-CO" sz="1800" dirty="0">
                <a:solidFill>
                  <a:srgbClr val="000000"/>
                </a:solidFill>
              </a:rPr>
              <a:t>Plan of </a:t>
            </a:r>
            <a:r>
              <a:rPr lang="es-CO" sz="1800" dirty="0" err="1" smtClean="0">
                <a:solidFill>
                  <a:srgbClr val="000000"/>
                </a:solidFill>
              </a:rPr>
              <a:t>Action</a:t>
            </a:r>
            <a:r>
              <a:rPr lang="es-CO" sz="1800" dirty="0" smtClean="0">
                <a:solidFill>
                  <a:srgbClr val="000000"/>
                </a:solidFill>
              </a:rPr>
              <a:t> </a:t>
            </a:r>
            <a:r>
              <a:rPr lang="es-CO" sz="1800" dirty="0">
                <a:solidFill>
                  <a:srgbClr val="000000"/>
                </a:solidFill>
              </a:rPr>
              <a:t>of Endesa Colombia</a:t>
            </a:r>
            <a:r>
              <a:rPr lang="en-US" sz="1800" dirty="0">
                <a:solidFill>
                  <a:srgbClr val="000000"/>
                </a:solidFill>
              </a:rPr>
              <a:t> (Approach on the development of the City-Region, r</a:t>
            </a:r>
            <a:r>
              <a:rPr lang="es-CO" sz="1800" dirty="0">
                <a:solidFill>
                  <a:srgbClr val="000000"/>
                </a:solidFill>
              </a:rPr>
              <a:t>eliability</a:t>
            </a:r>
            <a:r>
              <a:rPr lang="en-US" sz="1800" dirty="0">
                <a:solidFill>
                  <a:srgbClr val="000000"/>
                </a:solidFill>
              </a:rPr>
              <a:t> and quality service. Strategic focus to use of new </a:t>
            </a:r>
            <a:r>
              <a:rPr lang="en-US" sz="1800" dirty="0" smtClean="0">
                <a:solidFill>
                  <a:srgbClr val="000000"/>
                </a:solidFill>
              </a:rPr>
              <a:t>technologies </a:t>
            </a:r>
            <a:r>
              <a:rPr lang="es-CO" sz="1800" dirty="0" smtClean="0">
                <a:solidFill>
                  <a:srgbClr val="000000"/>
                </a:solidFill>
              </a:rPr>
              <a:t>“</a:t>
            </a:r>
            <a:r>
              <a:rPr lang="es-CO" sz="1800" dirty="0">
                <a:solidFill>
                  <a:srgbClr val="000000"/>
                </a:solidFill>
              </a:rPr>
              <a:t>Smart Grid”)</a:t>
            </a: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</a:rPr>
              <a:t>4. </a:t>
            </a:r>
            <a:r>
              <a:rPr lang="es-CO" sz="1800" dirty="0">
                <a:solidFill>
                  <a:srgbClr val="000000"/>
                </a:solidFill>
              </a:rPr>
              <a:t>Experiences (Show some of the most important projects that had been made to guarantee </a:t>
            </a:r>
            <a:r>
              <a:rPr lang="es-CO" sz="1800" dirty="0" err="1">
                <a:solidFill>
                  <a:srgbClr val="000000"/>
                </a:solidFill>
              </a:rPr>
              <a:t>the</a:t>
            </a:r>
            <a:r>
              <a:rPr lang="es-CO" sz="1800" dirty="0">
                <a:solidFill>
                  <a:srgbClr val="000000"/>
                </a:solidFill>
              </a:rPr>
              <a:t> </a:t>
            </a:r>
            <a:r>
              <a:rPr lang="es-CO" sz="1800" dirty="0" err="1" smtClean="0">
                <a:solidFill>
                  <a:srgbClr val="000000"/>
                </a:solidFill>
              </a:rPr>
              <a:t>successfull</a:t>
            </a:r>
            <a:r>
              <a:rPr lang="es-CO" sz="1800" dirty="0" smtClean="0">
                <a:solidFill>
                  <a:srgbClr val="000000"/>
                </a:solidFill>
              </a:rPr>
              <a:t> </a:t>
            </a:r>
            <a:r>
              <a:rPr lang="es-CO" sz="1800" dirty="0">
                <a:solidFill>
                  <a:srgbClr val="000000"/>
                </a:solidFill>
              </a:rPr>
              <a:t>of the Plan of </a:t>
            </a:r>
            <a:r>
              <a:rPr lang="en-US" sz="1800" dirty="0" smtClean="0">
                <a:solidFill>
                  <a:srgbClr val="000000"/>
                </a:solidFill>
              </a:rPr>
              <a:t>Action</a:t>
            </a:r>
            <a:r>
              <a:rPr lang="es-CO" sz="1800" dirty="0" smtClean="0">
                <a:solidFill>
                  <a:srgbClr val="000000"/>
                </a:solidFill>
              </a:rPr>
              <a:t> </a:t>
            </a:r>
            <a:r>
              <a:rPr lang="es-CO" sz="1800" dirty="0">
                <a:solidFill>
                  <a:srgbClr val="000000"/>
                </a:solidFill>
              </a:rPr>
              <a:t>. </a:t>
            </a:r>
            <a:r>
              <a:rPr lang="es-ES" sz="1800" dirty="0">
                <a:solidFill>
                  <a:srgbClr val="000000"/>
                </a:solidFill>
              </a:rPr>
              <a:t>E</a:t>
            </a:r>
            <a:r>
              <a:rPr lang="es-CO" sz="1800" dirty="0">
                <a:solidFill>
                  <a:srgbClr val="000000"/>
                </a:solidFill>
              </a:rPr>
              <a:t>xamples EL DORADO INTERNATIONAL  AIRPORT, </a:t>
            </a:r>
            <a:r>
              <a:rPr lang="es-CO" sz="1800" dirty="0" smtClean="0">
                <a:solidFill>
                  <a:srgbClr val="000000"/>
                </a:solidFill>
              </a:rPr>
              <a:t>ORION ….)</a:t>
            </a:r>
            <a:endParaRPr lang="es-CO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s-CO" sz="1800" dirty="0">
                <a:solidFill>
                  <a:srgbClr val="000000"/>
                </a:solidFill>
              </a:rPr>
              <a:t>5. </a:t>
            </a:r>
            <a:r>
              <a:rPr lang="en-US" sz="1800" dirty="0" smtClean="0">
                <a:solidFill>
                  <a:srgbClr val="000000"/>
                </a:solidFill>
              </a:rPr>
              <a:t>Conclusions</a:t>
            </a:r>
          </a:p>
          <a:p>
            <a:pPr eaLnBrk="1" hangingPunct="1">
              <a:lnSpc>
                <a:spcPct val="150000"/>
              </a:lnSpc>
            </a:pPr>
            <a:endParaRPr lang="es-ES" sz="18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8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31774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1775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31749" name="Group 42"/>
          <p:cNvGrpSpPr>
            <a:grpSpLocks/>
          </p:cNvGrpSpPr>
          <p:nvPr/>
        </p:nvGrpSpPr>
        <p:grpSpPr bwMode="auto">
          <a:xfrm>
            <a:off x="1403350" y="304800"/>
            <a:ext cx="7561263" cy="612775"/>
            <a:chOff x="884" y="158"/>
            <a:chExt cx="4763" cy="386"/>
          </a:xfrm>
        </p:grpSpPr>
        <p:sp>
          <p:nvSpPr>
            <p:cNvPr id="31770" name="Text Box 15"/>
            <p:cNvSpPr txBox="1">
              <a:spLocks noChangeArrowheads="1"/>
            </p:cNvSpPr>
            <p:nvPr/>
          </p:nvSpPr>
          <p:spPr bwMode="auto">
            <a:xfrm>
              <a:off x="975" y="158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ES" b="1" dirty="0">
                  <a:solidFill>
                    <a:srgbClr val="000000"/>
                  </a:solidFill>
                  <a:cs typeface="Arial" charset="0"/>
                </a:rPr>
                <a:t>2. </a:t>
              </a:r>
              <a:r>
                <a:rPr lang="es-ES" b="1" dirty="0" err="1">
                  <a:solidFill>
                    <a:srgbClr val="000000"/>
                  </a:solidFill>
                  <a:cs typeface="Arial" charset="0"/>
                </a:rPr>
                <a:t>Background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771" name="Text Box 16"/>
            <p:cNvSpPr txBox="1">
              <a:spLocks noChangeArrowheads="1"/>
            </p:cNvSpPr>
            <p:nvPr/>
          </p:nvSpPr>
          <p:spPr bwMode="auto">
            <a:xfrm>
              <a:off x="884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ES" sz="1400" b="1">
                  <a:solidFill>
                    <a:srgbClr val="000000"/>
                  </a:solidFill>
                  <a:cs typeface="Arial" charset="0"/>
                </a:rPr>
                <a:t> The Present Situation</a:t>
              </a:r>
            </a:p>
          </p:txBody>
        </p:sp>
      </p:grp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57200" y="3886200"/>
            <a:ext cx="4038600" cy="2424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b="1" u="sng" dirty="0">
                <a:solidFill>
                  <a:srgbClr val="006400"/>
                </a:solidFill>
                <a:latin typeface="+mn-lt"/>
                <a:ea typeface="+mn-ea"/>
                <a:cs typeface="+mn-cs"/>
              </a:rPr>
              <a:t>REGULATION REQUIREMENTS </a:t>
            </a: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es-E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500063" y="914400"/>
            <a:ext cx="3995737" cy="2857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b="1" u="sng" dirty="0" smtClean="0">
                <a:solidFill>
                  <a:srgbClr val="006400"/>
                </a:solidFill>
                <a:latin typeface="+mn-lt"/>
                <a:ea typeface="+mn-ea"/>
                <a:cs typeface="+mn-cs"/>
              </a:rPr>
              <a:t>CUSTOMER</a:t>
            </a:r>
            <a:endParaRPr lang="es-CO" b="1" u="sng" dirty="0">
              <a:solidFill>
                <a:srgbClr val="006400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rgbClr val="006400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b="1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endParaRPr lang="es-CO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4643438" y="914400"/>
            <a:ext cx="3929062" cy="5400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defRPr/>
            </a:pPr>
            <a:endParaRPr lang="es-CO" b="1" u="sng" dirty="0">
              <a:cs typeface="+mn-cs"/>
            </a:endParaRPr>
          </a:p>
          <a:p>
            <a:pPr algn="ctr">
              <a:defRPr/>
            </a:pPr>
            <a:r>
              <a:rPr lang="es-CO" b="1" u="sng" dirty="0">
                <a:cs typeface="+mn-cs"/>
              </a:rPr>
              <a:t>INFRASTRUCTURE</a:t>
            </a:r>
          </a:p>
          <a:p>
            <a:pPr algn="ctr">
              <a:defRPr/>
            </a:pPr>
            <a:endParaRPr lang="es-CO" b="1" dirty="0">
              <a:cs typeface="+mn-cs"/>
            </a:endParaRPr>
          </a:p>
          <a:p>
            <a:pPr algn="ctr">
              <a:defRPr/>
            </a:pPr>
            <a:r>
              <a:rPr lang="es-CO" b="1" dirty="0">
                <a:cs typeface="+mn-cs"/>
              </a:rPr>
              <a:t>18.925 km Distribution network</a:t>
            </a:r>
          </a:p>
          <a:p>
            <a:pPr algn="ctr">
              <a:defRPr/>
            </a:pPr>
            <a:r>
              <a:rPr lang="es-CO" b="1" dirty="0">
                <a:cs typeface="+mn-cs"/>
              </a:rPr>
              <a:t>898 Circuits</a:t>
            </a:r>
          </a:p>
          <a:p>
            <a:pPr algn="ctr">
              <a:defRPr/>
            </a:pPr>
            <a:r>
              <a:rPr lang="es-CO" sz="2000" b="1" dirty="0">
                <a:solidFill>
                  <a:srgbClr val="FF0000"/>
                </a:solidFill>
                <a:cs typeface="+mn-cs"/>
              </a:rPr>
              <a:t>2.443.381 </a:t>
            </a:r>
            <a:r>
              <a:rPr lang="da-DK" sz="2000" b="1" dirty="0" err="1" smtClean="0">
                <a:solidFill>
                  <a:srgbClr val="FF0000"/>
                </a:solidFill>
                <a:cs typeface="+mn-cs"/>
              </a:rPr>
              <a:t>customers</a:t>
            </a:r>
            <a:endParaRPr lang="es-CO" sz="2000" b="1" dirty="0">
              <a:solidFill>
                <a:srgbClr val="FF0000"/>
              </a:solidFill>
              <a:cs typeface="+mn-cs"/>
            </a:endParaRPr>
          </a:p>
          <a:p>
            <a:pPr algn="ctr"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CO" dirty="0">
              <a:cs typeface="+mn-cs"/>
            </a:endParaRPr>
          </a:p>
          <a:p>
            <a:pPr algn="ctr">
              <a:buFont typeface="Arial" charset="0"/>
              <a:buChar char="•"/>
              <a:defRPr/>
            </a:pPr>
            <a:endParaRPr lang="es-ES" dirty="0">
              <a:cs typeface="+mn-cs"/>
            </a:endParaRPr>
          </a:p>
        </p:txBody>
      </p:sp>
      <p:cxnSp>
        <p:nvCxnSpPr>
          <p:cNvPr id="33" name="32 Conector recto"/>
          <p:cNvCxnSpPr/>
          <p:nvPr/>
        </p:nvCxnSpPr>
        <p:spPr bwMode="auto">
          <a:xfrm rot="5400000">
            <a:off x="5475044" y="3734289"/>
            <a:ext cx="22849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6929438" y="5566849"/>
            <a:ext cx="150018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b="1" dirty="0" smtClean="0">
                <a:solidFill>
                  <a:srgbClr val="FF0000"/>
                </a:solidFill>
                <a:cs typeface="+mn-cs"/>
              </a:rPr>
              <a:t>85 % </a:t>
            </a:r>
          </a:p>
          <a:p>
            <a:pPr algn="ctr" eaLnBrk="1" hangingPunct="1">
              <a:defRPr/>
            </a:pPr>
            <a:r>
              <a:rPr lang="da-DK" b="1" dirty="0" smtClean="0">
                <a:solidFill>
                  <a:srgbClr val="FF0000"/>
                </a:solidFill>
                <a:cs typeface="+mn-cs"/>
              </a:rPr>
              <a:t>overhead</a:t>
            </a:r>
            <a:endParaRPr lang="es-ES" b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2" name="21 CuadroTexto"/>
          <p:cNvSpPr txBox="1">
            <a:spLocks noChangeArrowheads="1"/>
          </p:cNvSpPr>
          <p:nvPr/>
        </p:nvSpPr>
        <p:spPr bwMode="auto">
          <a:xfrm>
            <a:off x="4786313" y="5566849"/>
            <a:ext cx="1571625" cy="6262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dirty="0" smtClean="0">
                <a:solidFill>
                  <a:srgbClr val="000000"/>
                </a:solidFill>
                <a:cs typeface="+mn-cs"/>
              </a:rPr>
              <a:t>15% Underground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25" name="24 Conector recto de flecha"/>
          <p:cNvCxnSpPr>
            <a:endCxn id="22" idx="0"/>
          </p:cNvCxnSpPr>
          <p:nvPr/>
        </p:nvCxnSpPr>
        <p:spPr bwMode="auto">
          <a:xfrm flipH="1">
            <a:off x="5572125" y="4956004"/>
            <a:ext cx="714375" cy="610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7" name="26 Conector recto de flecha"/>
          <p:cNvCxnSpPr>
            <a:endCxn id="21" idx="0"/>
          </p:cNvCxnSpPr>
          <p:nvPr/>
        </p:nvCxnSpPr>
        <p:spPr bwMode="auto">
          <a:xfrm>
            <a:off x="6929438" y="4956004"/>
            <a:ext cx="750094" cy="610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5429250" y="3064998"/>
            <a:ext cx="2428875" cy="3585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34.5 kV - 9% Network</a:t>
            </a:r>
            <a:endParaRPr lang="es-E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5429250" y="3815861"/>
            <a:ext cx="2743200" cy="3585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13.2 kV - 14% </a:t>
            </a:r>
            <a:r>
              <a:rPr lang="es-CO" dirty="0">
                <a:solidFill>
                  <a:schemeClr val="dk1"/>
                </a:solidFill>
                <a:cs typeface="+mn-cs"/>
              </a:rPr>
              <a:t>Network</a:t>
            </a:r>
            <a:endParaRPr lang="es-E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30 CuadroTexto"/>
          <p:cNvSpPr txBox="1">
            <a:spLocks noChangeArrowheads="1"/>
          </p:cNvSpPr>
          <p:nvPr/>
        </p:nvSpPr>
        <p:spPr bwMode="auto">
          <a:xfrm>
            <a:off x="5429250" y="4519026"/>
            <a:ext cx="267176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11.4 kV - 77% Network</a:t>
            </a:r>
            <a:endParaRPr lang="es-ES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642938" y="4857750"/>
            <a:ext cx="3786187" cy="646113"/>
          </a:xfrm>
          <a:prstGeom prst="rect">
            <a:avLst/>
          </a:prstGeom>
          <a:solidFill>
            <a:srgbClr val="006400"/>
          </a:solidFill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Currents Laws and Resolutions: Quality, Reliability and Security</a:t>
            </a:r>
            <a:endParaRPr lang="es-E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1187450" y="5602069"/>
            <a:ext cx="2643188" cy="646331"/>
          </a:xfrm>
          <a:prstGeom prst="rect">
            <a:avLst/>
          </a:prstGeom>
          <a:solidFill>
            <a:srgbClr val="006400"/>
          </a:solidFill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dirty="0" smtClean="0">
                <a:solidFill>
                  <a:srgbClr val="FFFFFF"/>
                </a:solidFill>
                <a:cs typeface="+mn-cs"/>
              </a:rPr>
              <a:t>CREG 043 2010 </a:t>
            </a:r>
            <a:r>
              <a:rPr lang="es-CO" dirty="0" err="1" smtClean="0">
                <a:solidFill>
                  <a:srgbClr val="FFFFFF"/>
                </a:solidFill>
                <a:cs typeface="+mn-cs"/>
              </a:rPr>
              <a:t>Resolution</a:t>
            </a:r>
            <a:endParaRPr lang="es-ES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8" name="37 CuadroTexto"/>
          <p:cNvSpPr txBox="1">
            <a:spLocks noChangeArrowheads="1"/>
          </p:cNvSpPr>
          <p:nvPr/>
        </p:nvSpPr>
        <p:spPr bwMode="auto">
          <a:xfrm>
            <a:off x="714375" y="1928813"/>
            <a:ext cx="3643313" cy="369887"/>
          </a:xfrm>
          <a:prstGeom prst="rect">
            <a:avLst/>
          </a:prstGeom>
          <a:solidFill>
            <a:srgbClr val="0064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 err="1">
                <a:solidFill>
                  <a:schemeClr val="bg1"/>
                </a:solidFill>
                <a:latin typeface="Arial" pitchFamily="34" charset="0"/>
                <a:ea typeface="ＭＳ Ｐゴシック" pitchFamily="5" charset="-128"/>
                <a:cs typeface="+mn-cs"/>
              </a:rPr>
              <a:t>Reliability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ea typeface="ＭＳ Ｐゴシック" pitchFamily="5" charset="-128"/>
                <a:cs typeface="+mn-cs"/>
              </a:rPr>
              <a:t> and Quality Service</a:t>
            </a:r>
            <a:endParaRPr lang="es-ES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714375" y="2571750"/>
            <a:ext cx="3643313" cy="369888"/>
          </a:xfrm>
          <a:prstGeom prst="rect">
            <a:avLst/>
          </a:prstGeom>
          <a:solidFill>
            <a:srgbClr val="0064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Timely attention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ea typeface="ＭＳ Ｐゴシック" pitchFamily="5" charset="-128"/>
              </a:rPr>
              <a:t>to</a:t>
            </a: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their needs</a:t>
            </a:r>
          </a:p>
        </p:txBody>
      </p:sp>
      <p:sp>
        <p:nvSpPr>
          <p:cNvPr id="31758" name="Text Box 17"/>
          <p:cNvSpPr txBox="1">
            <a:spLocks noChangeArrowheads="1"/>
          </p:cNvSpPr>
          <p:nvPr/>
        </p:nvSpPr>
        <p:spPr bwMode="auto">
          <a:xfrm>
            <a:off x="1676400" y="6556375"/>
            <a:ext cx="61579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FFFFFF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630218" y="6357958"/>
            <a:ext cx="1500166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Rectángulo"/>
          <p:cNvSpPr/>
          <p:nvPr/>
        </p:nvSpPr>
        <p:spPr>
          <a:xfrm>
            <a:off x="-32" y="6317038"/>
            <a:ext cx="1285884" cy="50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5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5"/>
          <p:cNvSpPr txBox="1">
            <a:spLocks noChangeArrowheads="1"/>
          </p:cNvSpPr>
          <p:nvPr/>
        </p:nvSpPr>
        <p:spPr bwMode="auto">
          <a:xfrm>
            <a:off x="8424863" y="6396038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>
                <a:solidFill>
                  <a:srgbClr val="002261"/>
                </a:solidFill>
                <a:cs typeface="Arial" charset="0"/>
              </a:rPr>
              <a:t>02</a:t>
            </a:r>
          </a:p>
        </p:txBody>
      </p:sp>
      <p:grpSp>
        <p:nvGrpSpPr>
          <p:cNvPr id="33794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33833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3834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33797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33829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ES" b="1" dirty="0">
                  <a:solidFill>
                    <a:srgbClr val="000000"/>
                  </a:solidFill>
                  <a:cs typeface="Arial" charset="0"/>
                </a:rPr>
                <a:t>2. </a:t>
              </a:r>
              <a:r>
                <a:rPr lang="es-ES" b="1" dirty="0" err="1">
                  <a:solidFill>
                    <a:srgbClr val="000000"/>
                  </a:solidFill>
                  <a:cs typeface="Arial" charset="0"/>
                </a:rPr>
                <a:t>Background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830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Major Developments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5213"/>
            <a:ext cx="86868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Triángulo isósceles"/>
          <p:cNvSpPr>
            <a:spLocks noChangeArrowheads="1"/>
          </p:cNvSpPr>
          <p:nvPr/>
        </p:nvSpPr>
        <p:spPr bwMode="auto">
          <a:xfrm>
            <a:off x="14288" y="1065213"/>
            <a:ext cx="304800" cy="30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22 Triángulo isósceles"/>
          <p:cNvSpPr>
            <a:spLocks noChangeArrowheads="1"/>
          </p:cNvSpPr>
          <p:nvPr/>
        </p:nvSpPr>
        <p:spPr bwMode="auto">
          <a:xfrm>
            <a:off x="6400800" y="6477000"/>
            <a:ext cx="304800" cy="30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23 Triángulo isósceles"/>
          <p:cNvSpPr>
            <a:spLocks noChangeArrowheads="1"/>
          </p:cNvSpPr>
          <p:nvPr/>
        </p:nvSpPr>
        <p:spPr bwMode="auto">
          <a:xfrm>
            <a:off x="76200" y="6135688"/>
            <a:ext cx="304800" cy="30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18187C"/>
              </a:gs>
              <a:gs pos="80000">
                <a:srgbClr val="2222A3"/>
              </a:gs>
              <a:gs pos="100000">
                <a:srgbClr val="2020A6"/>
              </a:gs>
            </a:gsLst>
            <a:lin ang="16200000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24 Elipse"/>
          <p:cNvSpPr>
            <a:spLocks noChangeArrowheads="1"/>
          </p:cNvSpPr>
          <p:nvPr/>
        </p:nvSpPr>
        <p:spPr bwMode="auto">
          <a:xfrm>
            <a:off x="152400" y="6527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25 Elipse"/>
          <p:cNvSpPr>
            <a:spLocks noChangeArrowheads="1"/>
          </p:cNvSpPr>
          <p:nvPr/>
        </p:nvSpPr>
        <p:spPr bwMode="auto">
          <a:xfrm>
            <a:off x="3581400" y="3810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26 Elipse"/>
          <p:cNvSpPr>
            <a:spLocks noChangeArrowheads="1"/>
          </p:cNvSpPr>
          <p:nvPr/>
        </p:nvSpPr>
        <p:spPr bwMode="auto">
          <a:xfrm>
            <a:off x="4572000" y="4267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27 Elipse"/>
          <p:cNvSpPr>
            <a:spLocks noChangeArrowheads="1"/>
          </p:cNvSpPr>
          <p:nvPr/>
        </p:nvSpPr>
        <p:spPr bwMode="auto">
          <a:xfrm>
            <a:off x="990600" y="2362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28 Elipse"/>
          <p:cNvSpPr>
            <a:spLocks noChangeArrowheads="1"/>
          </p:cNvSpPr>
          <p:nvPr/>
        </p:nvSpPr>
        <p:spPr bwMode="auto">
          <a:xfrm>
            <a:off x="3048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29 Elipse"/>
          <p:cNvSpPr>
            <a:spLocks noChangeArrowheads="1"/>
          </p:cNvSpPr>
          <p:nvPr/>
        </p:nvSpPr>
        <p:spPr bwMode="auto">
          <a:xfrm>
            <a:off x="8229600" y="39243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30 Elipse"/>
          <p:cNvSpPr>
            <a:spLocks noChangeArrowheads="1"/>
          </p:cNvSpPr>
          <p:nvPr/>
        </p:nvSpPr>
        <p:spPr bwMode="auto">
          <a:xfrm>
            <a:off x="6248400" y="6054725"/>
            <a:ext cx="228600" cy="228600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810" name="31 CuadroTexto"/>
          <p:cNvSpPr txBox="1">
            <a:spLocks noChangeArrowheads="1"/>
          </p:cNvSpPr>
          <p:nvPr/>
        </p:nvSpPr>
        <p:spPr bwMode="auto">
          <a:xfrm>
            <a:off x="331788" y="6211888"/>
            <a:ext cx="2019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Connetion to NTS</a:t>
            </a:r>
          </a:p>
          <a:p>
            <a:pPr eaLnBrk="1" hangingPunct="1"/>
            <a:r>
              <a:rPr lang="es-CO" sz="1800"/>
              <a:t>SE HV/MV</a:t>
            </a:r>
          </a:p>
        </p:txBody>
      </p:sp>
      <p:sp>
        <p:nvSpPr>
          <p:cNvPr id="33811" name="32 CuadroTexto"/>
          <p:cNvSpPr txBox="1">
            <a:spLocks noChangeArrowheads="1"/>
          </p:cNvSpPr>
          <p:nvPr/>
        </p:nvSpPr>
        <p:spPr bwMode="auto">
          <a:xfrm>
            <a:off x="241300" y="1066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North</a:t>
            </a:r>
          </a:p>
        </p:txBody>
      </p:sp>
      <p:sp>
        <p:nvSpPr>
          <p:cNvPr id="33812" name="33 CuadroTexto"/>
          <p:cNvSpPr txBox="1">
            <a:spLocks noChangeArrowheads="1"/>
          </p:cNvSpPr>
          <p:nvPr/>
        </p:nvSpPr>
        <p:spPr bwMode="auto">
          <a:xfrm>
            <a:off x="914400" y="25908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Guaymaral</a:t>
            </a:r>
          </a:p>
        </p:txBody>
      </p:sp>
      <p:sp>
        <p:nvSpPr>
          <p:cNvPr id="33813" name="34 CuadroTexto"/>
          <p:cNvSpPr txBox="1">
            <a:spLocks noChangeArrowheads="1"/>
          </p:cNvSpPr>
          <p:nvPr/>
        </p:nvSpPr>
        <p:spPr bwMode="auto">
          <a:xfrm>
            <a:off x="3505200" y="34401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Florida</a:t>
            </a:r>
          </a:p>
        </p:txBody>
      </p:sp>
      <p:sp>
        <p:nvSpPr>
          <p:cNvPr id="33814" name="35 CuadroTexto"/>
          <p:cNvSpPr txBox="1">
            <a:spLocks noChangeArrowheads="1"/>
          </p:cNvSpPr>
          <p:nvPr/>
        </p:nvSpPr>
        <p:spPr bwMode="auto">
          <a:xfrm>
            <a:off x="4495800" y="389731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Terminal</a:t>
            </a:r>
          </a:p>
        </p:txBody>
      </p:sp>
      <p:sp>
        <p:nvSpPr>
          <p:cNvPr id="33815" name="36 CuadroTexto"/>
          <p:cNvSpPr txBox="1">
            <a:spLocks noChangeArrowheads="1"/>
          </p:cNvSpPr>
          <p:nvPr/>
        </p:nvSpPr>
        <p:spPr bwMode="auto">
          <a:xfrm>
            <a:off x="6172200" y="5726113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Compartir</a:t>
            </a:r>
          </a:p>
        </p:txBody>
      </p:sp>
      <p:sp>
        <p:nvSpPr>
          <p:cNvPr id="33816" name="37 CuadroTexto"/>
          <p:cNvSpPr txBox="1">
            <a:spLocks noChangeArrowheads="1"/>
          </p:cNvSpPr>
          <p:nvPr/>
        </p:nvSpPr>
        <p:spPr bwMode="auto">
          <a:xfrm>
            <a:off x="6705600" y="359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Polígono USME</a:t>
            </a:r>
          </a:p>
        </p:txBody>
      </p:sp>
      <p:sp>
        <p:nvSpPr>
          <p:cNvPr id="33817" name="38 CuadroTexto"/>
          <p:cNvSpPr txBox="1">
            <a:spLocks noChangeArrowheads="1"/>
          </p:cNvSpPr>
          <p:nvPr/>
        </p:nvSpPr>
        <p:spPr bwMode="auto">
          <a:xfrm>
            <a:off x="322263" y="1662113"/>
            <a:ext cx="165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Nelson Alonso</a:t>
            </a:r>
          </a:p>
        </p:txBody>
      </p:sp>
      <p:cxnSp>
        <p:nvCxnSpPr>
          <p:cNvPr id="40" name="39 Conector angular"/>
          <p:cNvCxnSpPr>
            <a:cxnSpLocks noChangeShapeType="1"/>
          </p:cNvCxnSpPr>
          <p:nvPr/>
        </p:nvCxnSpPr>
        <p:spPr bwMode="auto">
          <a:xfrm rot="16200000" flipH="1">
            <a:off x="-113507" y="2675732"/>
            <a:ext cx="2627313" cy="1562100"/>
          </a:xfrm>
          <a:prstGeom prst="bentConnector3">
            <a:avLst>
              <a:gd name="adj1" fmla="val 39745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19" name="40 CuadroTexto"/>
          <p:cNvSpPr txBox="1">
            <a:spLocks noChangeArrowheads="1"/>
          </p:cNvSpPr>
          <p:nvPr/>
        </p:nvSpPr>
        <p:spPr bwMode="auto">
          <a:xfrm>
            <a:off x="1644650" y="4857750"/>
            <a:ext cx="1343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Located in Tocancipá</a:t>
            </a:r>
          </a:p>
        </p:txBody>
      </p:sp>
      <p:cxnSp>
        <p:nvCxnSpPr>
          <p:cNvPr id="42" name="41 Conector angular"/>
          <p:cNvCxnSpPr>
            <a:cxnSpLocks noChangeShapeType="1"/>
            <a:stCxn id="22" idx="3"/>
          </p:cNvCxnSpPr>
          <p:nvPr/>
        </p:nvCxnSpPr>
        <p:spPr bwMode="auto">
          <a:xfrm rot="16200000" flipH="1">
            <a:off x="-1136650" y="2673351"/>
            <a:ext cx="3125787" cy="519112"/>
          </a:xfrm>
          <a:prstGeom prst="bentConnector3">
            <a:avLst>
              <a:gd name="adj1" fmla="val 83440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821" name="42 CuadroTexto"/>
          <p:cNvSpPr txBox="1">
            <a:spLocks noChangeArrowheads="1"/>
          </p:cNvSpPr>
          <p:nvPr/>
        </p:nvSpPr>
        <p:spPr bwMode="auto">
          <a:xfrm>
            <a:off x="34925" y="4541838"/>
            <a:ext cx="1728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600"/>
              <a:t>Located between Tocancipá and Sesquilé</a:t>
            </a:r>
          </a:p>
        </p:txBody>
      </p:sp>
      <p:sp>
        <p:nvSpPr>
          <p:cNvPr id="33822" name="43 CuadroTexto"/>
          <p:cNvSpPr txBox="1">
            <a:spLocks noChangeArrowheads="1"/>
          </p:cNvSpPr>
          <p:nvPr/>
        </p:nvSpPr>
        <p:spPr bwMode="auto">
          <a:xfrm>
            <a:off x="6610350" y="64881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Nva. Esperanza</a:t>
            </a:r>
          </a:p>
        </p:txBody>
      </p:sp>
      <p:sp>
        <p:nvSpPr>
          <p:cNvPr id="45" name="44 Rectángulo"/>
          <p:cNvSpPr>
            <a:spLocks noChangeArrowheads="1"/>
          </p:cNvSpPr>
          <p:nvPr/>
        </p:nvSpPr>
        <p:spPr bwMode="auto">
          <a:xfrm>
            <a:off x="0" y="5851525"/>
            <a:ext cx="661988" cy="244475"/>
          </a:xfrm>
          <a:prstGeom prst="rect">
            <a:avLst/>
          </a:prstGeom>
          <a:solidFill>
            <a:srgbClr val="FF66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824" name="45 CuadroTexto"/>
          <p:cNvSpPr txBox="1">
            <a:spLocks noChangeArrowheads="1"/>
          </p:cNvSpPr>
          <p:nvPr/>
        </p:nvSpPr>
        <p:spPr bwMode="auto">
          <a:xfrm>
            <a:off x="814388" y="5795963"/>
            <a:ext cx="3046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Major areas of development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000125"/>
            <a:ext cx="3429000" cy="2189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5643563" y="2786063"/>
            <a:ext cx="20367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100"/>
              <a:t>Average rate of growth  2010-2016:  </a:t>
            </a:r>
            <a:r>
              <a:rPr lang="es-CO" sz="1100" b="1"/>
              <a:t>3,48%</a:t>
            </a:r>
          </a:p>
        </p:txBody>
      </p:sp>
    </p:spTree>
    <p:extLst>
      <p:ext uri="{BB962C8B-B14F-4D97-AF65-F5344CB8AC3E}">
        <p14:creationId xmlns:p14="http://schemas.microsoft.com/office/powerpoint/2010/main" xmlns="" val="4985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>
            <a:spLocks noChangeArrowheads="1"/>
          </p:cNvSpPr>
          <p:nvPr/>
        </p:nvSpPr>
        <p:spPr bwMode="auto">
          <a:xfrm>
            <a:off x="7215188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52 Rectángulo"/>
          <p:cNvSpPr>
            <a:spLocks noChangeArrowheads="1"/>
          </p:cNvSpPr>
          <p:nvPr/>
        </p:nvSpPr>
        <p:spPr bwMode="auto">
          <a:xfrm>
            <a:off x="6048375" y="1128713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51 Rectángulo"/>
          <p:cNvSpPr>
            <a:spLocks noChangeArrowheads="1"/>
          </p:cNvSpPr>
          <p:nvPr/>
        </p:nvSpPr>
        <p:spPr bwMode="auto">
          <a:xfrm>
            <a:off x="48625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50 Rectángulo"/>
          <p:cNvSpPr>
            <a:spLocks noChangeArrowheads="1"/>
          </p:cNvSpPr>
          <p:nvPr/>
        </p:nvSpPr>
        <p:spPr bwMode="auto">
          <a:xfrm>
            <a:off x="36814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47 Rectángulo"/>
          <p:cNvSpPr>
            <a:spLocks noChangeArrowheads="1"/>
          </p:cNvSpPr>
          <p:nvPr/>
        </p:nvSpPr>
        <p:spPr bwMode="auto">
          <a:xfrm>
            <a:off x="25003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5846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35883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5884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sp>
        <p:nvSpPr>
          <p:cNvPr id="35848" name="Rectangle 21"/>
          <p:cNvSpPr>
            <a:spLocks noChangeArrowheads="1"/>
          </p:cNvSpPr>
          <p:nvPr/>
        </p:nvSpPr>
        <p:spPr bwMode="auto">
          <a:xfrm>
            <a:off x="755650" y="44450"/>
            <a:ext cx="720725" cy="908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35849" name="Group 42"/>
          <p:cNvGrpSpPr>
            <a:grpSpLocks/>
          </p:cNvGrpSpPr>
          <p:nvPr/>
        </p:nvGrpSpPr>
        <p:grpSpPr bwMode="auto">
          <a:xfrm>
            <a:off x="1547813" y="315912"/>
            <a:ext cx="7434262" cy="522288"/>
            <a:chOff x="975" y="215"/>
            <a:chExt cx="4683" cy="329"/>
          </a:xfrm>
        </p:grpSpPr>
        <p:sp>
          <p:nvSpPr>
            <p:cNvPr id="35879" name="Text Box 15"/>
            <p:cNvSpPr txBox="1">
              <a:spLocks noChangeArrowheads="1"/>
            </p:cNvSpPr>
            <p:nvPr/>
          </p:nvSpPr>
          <p:spPr bwMode="auto">
            <a:xfrm>
              <a:off x="975" y="215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cs typeface="Arial" charset="0"/>
                </a:rPr>
                <a:t>3. Plan of Action</a:t>
              </a:r>
              <a:endParaRPr lang="es-ES" b="1" dirty="0">
                <a:cs typeface="Arial" charset="0"/>
              </a:endParaRPr>
            </a:p>
          </p:txBody>
        </p:sp>
        <p:sp>
          <p:nvSpPr>
            <p:cNvPr id="35880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Infrastructure Progress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214313" y="2579688"/>
            <a:ext cx="2160587" cy="733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s-CO" sz="14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INFRASTRUCTURE</a:t>
            </a: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CO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es-ES" sz="14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214313" y="1870075"/>
            <a:ext cx="2160587" cy="539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s-CO" sz="14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REGULATION</a:t>
            </a:r>
          </a:p>
          <a:p>
            <a:pPr algn="ctr">
              <a:defRPr/>
            </a:pP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s-CO" sz="1400" b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 </a:t>
            </a:r>
            <a:endParaRPr lang="es-ES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22 Rectángulo"/>
          <p:cNvSpPr>
            <a:spLocks noChangeArrowheads="1"/>
          </p:cNvSpPr>
          <p:nvPr/>
        </p:nvSpPr>
        <p:spPr bwMode="auto">
          <a:xfrm>
            <a:off x="214313" y="1155700"/>
            <a:ext cx="2160587" cy="539750"/>
          </a:xfrm>
          <a:prstGeom prst="rect">
            <a:avLst/>
          </a:prstGeom>
          <a:solidFill>
            <a:srgbClr val="0064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CUSTOMER</a:t>
            </a: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500313" y="4856163"/>
            <a:ext cx="6429375" cy="1587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5" name="24 Triángulo isósceles"/>
          <p:cNvSpPr/>
          <p:nvPr/>
        </p:nvSpPr>
        <p:spPr>
          <a:xfrm>
            <a:off x="2400300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856" name="25 CuadroTexto"/>
          <p:cNvSpPr txBox="1">
            <a:spLocks noChangeArrowheads="1"/>
          </p:cNvSpPr>
          <p:nvPr/>
        </p:nvSpPr>
        <p:spPr bwMode="auto">
          <a:xfrm>
            <a:off x="2114550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2005</a:t>
            </a:r>
            <a:endParaRPr lang="es-ES" sz="1800"/>
          </a:p>
        </p:txBody>
      </p:sp>
      <p:sp>
        <p:nvSpPr>
          <p:cNvPr id="29" name="28 Triángulo isósceles"/>
          <p:cNvSpPr/>
          <p:nvPr/>
        </p:nvSpPr>
        <p:spPr>
          <a:xfrm>
            <a:off x="4791075" y="4721225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858" name="29 CuadroTexto"/>
          <p:cNvSpPr txBox="1">
            <a:spLocks noChangeArrowheads="1"/>
          </p:cNvSpPr>
          <p:nvPr/>
        </p:nvSpPr>
        <p:spPr bwMode="auto">
          <a:xfrm>
            <a:off x="4533900" y="514985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2011</a:t>
            </a:r>
            <a:endParaRPr lang="es-ES" sz="1800"/>
          </a:p>
        </p:txBody>
      </p:sp>
      <p:sp>
        <p:nvSpPr>
          <p:cNvPr id="32" name="31 Abrir llave"/>
          <p:cNvSpPr>
            <a:spLocks/>
          </p:cNvSpPr>
          <p:nvPr/>
        </p:nvSpPr>
        <p:spPr bwMode="auto">
          <a:xfrm rot="5400000">
            <a:off x="3571875" y="3357563"/>
            <a:ext cx="214313" cy="2357437"/>
          </a:xfrm>
          <a:prstGeom prst="leftBrace">
            <a:avLst>
              <a:gd name="adj1" fmla="val 50009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33" name="32 Abrir llave"/>
          <p:cNvSpPr>
            <a:spLocks/>
          </p:cNvSpPr>
          <p:nvPr/>
        </p:nvSpPr>
        <p:spPr bwMode="auto">
          <a:xfrm rot="5400000" flipH="1">
            <a:off x="5893594" y="4536281"/>
            <a:ext cx="285750" cy="2357438"/>
          </a:xfrm>
          <a:prstGeom prst="leftBrace">
            <a:avLst>
              <a:gd name="adj1" fmla="val 49997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35861" name="33 CuadroTexto"/>
          <p:cNvSpPr txBox="1">
            <a:spLocks noChangeArrowheads="1"/>
          </p:cNvSpPr>
          <p:nvPr/>
        </p:nvSpPr>
        <p:spPr bwMode="auto">
          <a:xfrm>
            <a:off x="6905625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2013</a:t>
            </a:r>
            <a:endParaRPr lang="es-ES" sz="1800"/>
          </a:p>
        </p:txBody>
      </p:sp>
      <p:sp>
        <p:nvSpPr>
          <p:cNvPr id="35" name="34 Triángulo isósceles"/>
          <p:cNvSpPr/>
          <p:nvPr/>
        </p:nvSpPr>
        <p:spPr>
          <a:xfrm>
            <a:off x="7138988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863" name="37 CuadroTexto"/>
          <p:cNvSpPr txBox="1">
            <a:spLocks noChangeArrowheads="1"/>
          </p:cNvSpPr>
          <p:nvPr/>
        </p:nvSpPr>
        <p:spPr bwMode="auto">
          <a:xfrm>
            <a:off x="8072438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2015</a:t>
            </a:r>
            <a:endParaRPr lang="es-ES" sz="1800"/>
          </a:p>
        </p:txBody>
      </p:sp>
      <p:sp>
        <p:nvSpPr>
          <p:cNvPr id="39" name="38 Triángulo isósceles"/>
          <p:cNvSpPr/>
          <p:nvPr/>
        </p:nvSpPr>
        <p:spPr>
          <a:xfrm>
            <a:off x="8315325" y="4705350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" name="39 Rectángulo"/>
          <p:cNvSpPr>
            <a:spLocks noChangeArrowheads="1"/>
          </p:cNvSpPr>
          <p:nvPr/>
        </p:nvSpPr>
        <p:spPr bwMode="auto">
          <a:xfrm>
            <a:off x="2626519" y="2592388"/>
            <a:ext cx="2143125" cy="7413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2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 Recloser</a:t>
            </a:r>
            <a:endParaRPr lang="es-ES" sz="12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40 Rectángulo"/>
          <p:cNvSpPr>
            <a:spLocks noChangeArrowheads="1"/>
          </p:cNvSpPr>
          <p:nvPr/>
        </p:nvSpPr>
        <p:spPr bwMode="auto">
          <a:xfrm>
            <a:off x="4964907" y="2589213"/>
            <a:ext cx="2274093" cy="758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1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IN/OUT Recloser</a:t>
            </a:r>
          </a:p>
          <a:p>
            <a:pPr algn="ctr">
              <a:defRPr/>
            </a:pPr>
            <a:r>
              <a:rPr lang="es-CO" sz="11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Switches</a:t>
            </a:r>
          </a:p>
          <a:p>
            <a:pPr algn="ctr">
              <a:defRPr/>
            </a:pPr>
            <a:r>
              <a:rPr lang="es-CO" sz="11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New platform of </a:t>
            </a:r>
            <a:r>
              <a:rPr lang="es-CO" sz="1100" b="1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communications</a:t>
            </a:r>
            <a:r>
              <a:rPr lang="es-CO" sz="1000" b="1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endParaRPr lang="es-ES" sz="1000" b="1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41 Rectángulo"/>
          <p:cNvSpPr>
            <a:spLocks noChangeArrowheads="1"/>
          </p:cNvSpPr>
          <p:nvPr/>
        </p:nvSpPr>
        <p:spPr bwMode="auto">
          <a:xfrm>
            <a:off x="4857750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latin typeface="Arial"/>
                <a:cs typeface="Arial"/>
              </a:rPr>
              <a:t>CREG043</a:t>
            </a:r>
            <a:endParaRPr lang="es-ES" sz="105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endParaRPr lang="es-ES" sz="105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42 Rectángulo"/>
          <p:cNvSpPr>
            <a:spLocks noChangeArrowheads="1"/>
          </p:cNvSpPr>
          <p:nvPr/>
        </p:nvSpPr>
        <p:spPr bwMode="auto">
          <a:xfrm>
            <a:off x="2500313" y="1143000"/>
            <a:ext cx="5929312" cy="571500"/>
          </a:xfrm>
          <a:prstGeom prst="rect">
            <a:avLst/>
          </a:prstGeom>
          <a:solidFill>
            <a:srgbClr val="0064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50" b="1" dirty="0">
                <a:solidFill>
                  <a:schemeClr val="lt1"/>
                </a:solidFill>
                <a:latin typeface="Arial"/>
                <a:cs typeface="Arial"/>
              </a:rPr>
              <a:t>STRENGTHENING THE POWER SYSTEM AND GROWTH DISTRIBUTION SYSTEM</a:t>
            </a:r>
            <a:endParaRPr lang="es-ES" sz="1050" b="1" dirty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44" name="43 Rectángulo"/>
          <p:cNvSpPr>
            <a:spLocks noChangeArrowheads="1"/>
          </p:cNvSpPr>
          <p:nvPr/>
        </p:nvSpPr>
        <p:spPr bwMode="auto">
          <a:xfrm>
            <a:off x="7319963" y="2576513"/>
            <a:ext cx="1214437" cy="7762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100" b="1" dirty="0">
                <a:solidFill>
                  <a:schemeClr val="bg1"/>
                </a:solidFill>
                <a:latin typeface="Arial"/>
                <a:cs typeface="Arial"/>
              </a:rPr>
              <a:t>Automation</a:t>
            </a:r>
            <a:r>
              <a:rPr lang="es-CO" sz="1050" b="1" dirty="0">
                <a:solidFill>
                  <a:schemeClr val="bg1"/>
                </a:solidFill>
                <a:latin typeface="Arial"/>
                <a:cs typeface="Arial"/>
              </a:rPr>
              <a:t> Manoeuver  Devices</a:t>
            </a:r>
            <a:endParaRPr lang="es-ES" sz="10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44 Abrir llave"/>
          <p:cNvSpPr>
            <a:spLocks/>
          </p:cNvSpPr>
          <p:nvPr/>
        </p:nvSpPr>
        <p:spPr bwMode="auto">
          <a:xfrm rot="5400000">
            <a:off x="7643813" y="3929063"/>
            <a:ext cx="285750" cy="114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50" name="49 Rectángulo"/>
          <p:cNvSpPr>
            <a:spLocks noChangeArrowheads="1"/>
          </p:cNvSpPr>
          <p:nvPr/>
        </p:nvSpPr>
        <p:spPr bwMode="auto">
          <a:xfrm>
            <a:off x="2428875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1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Law 143/94,  CREG 025/95: </a:t>
            </a:r>
            <a:r>
              <a:rPr lang="es-CO" sz="1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Quality</a:t>
            </a:r>
            <a:r>
              <a:rPr lang="es-CO" sz="1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Security and </a:t>
            </a:r>
            <a:r>
              <a:rPr lang="es-CO" sz="10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Reliabity</a:t>
            </a:r>
            <a:r>
              <a:rPr lang="es-CO" sz="1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, Res. MME 18 2148 2007 y Res. CREG 097/08</a:t>
            </a:r>
            <a:endParaRPr lang="es-ES" sz="10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5873" name="30 CuadroTexto"/>
          <p:cNvSpPr txBox="1">
            <a:spLocks noChangeArrowheads="1"/>
          </p:cNvSpPr>
          <p:nvPr/>
        </p:nvSpPr>
        <p:spPr bwMode="auto">
          <a:xfrm>
            <a:off x="2487613" y="409575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 Devices </a:t>
            </a:r>
            <a:endParaRPr lang="es-ES" sz="1100"/>
          </a:p>
        </p:txBody>
      </p:sp>
      <p:sp>
        <p:nvSpPr>
          <p:cNvPr id="35874" name="36 CuadroTexto"/>
          <p:cNvSpPr txBox="1">
            <a:spLocks noChangeArrowheads="1"/>
          </p:cNvSpPr>
          <p:nvPr/>
        </p:nvSpPr>
        <p:spPr bwMode="auto">
          <a:xfrm>
            <a:off x="5000625" y="5929313"/>
            <a:ext cx="2143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controlled Circuits</a:t>
            </a:r>
            <a:endParaRPr lang="es-ES" sz="1100"/>
          </a:p>
        </p:txBody>
      </p:sp>
      <p:sp>
        <p:nvSpPr>
          <p:cNvPr id="35875" name="45 CuadroTexto"/>
          <p:cNvSpPr txBox="1">
            <a:spLocks noChangeArrowheads="1"/>
          </p:cNvSpPr>
          <p:nvPr/>
        </p:nvSpPr>
        <p:spPr bwMode="auto">
          <a:xfrm>
            <a:off x="6916738" y="3927475"/>
            <a:ext cx="1798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 dirty="0" err="1"/>
              <a:t>Logic</a:t>
            </a:r>
            <a:r>
              <a:rPr lang="es-CO" sz="1100" dirty="0"/>
              <a:t> </a:t>
            </a:r>
            <a:r>
              <a:rPr lang="es-CO" sz="1100" dirty="0" err="1"/>
              <a:t>Operation</a:t>
            </a:r>
            <a:r>
              <a:rPr lang="es-CO" sz="1100" dirty="0"/>
              <a:t> and </a:t>
            </a:r>
            <a:r>
              <a:rPr lang="es-CO" sz="1100" dirty="0" err="1" smtClean="0"/>
              <a:t>Automation</a:t>
            </a:r>
            <a:r>
              <a:rPr lang="es-CO" sz="1100" dirty="0" smtClean="0"/>
              <a:t>  </a:t>
            </a:r>
            <a:endParaRPr lang="es-CO" sz="1100" dirty="0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3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>
            <a:spLocks noChangeArrowheads="1"/>
          </p:cNvSpPr>
          <p:nvPr/>
        </p:nvSpPr>
        <p:spPr bwMode="auto">
          <a:xfrm>
            <a:off x="7215188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52 Rectángulo"/>
          <p:cNvSpPr>
            <a:spLocks noChangeArrowheads="1"/>
          </p:cNvSpPr>
          <p:nvPr/>
        </p:nvSpPr>
        <p:spPr bwMode="auto">
          <a:xfrm>
            <a:off x="6048375" y="1128713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51 Rectángulo"/>
          <p:cNvSpPr>
            <a:spLocks noChangeArrowheads="1"/>
          </p:cNvSpPr>
          <p:nvPr/>
        </p:nvSpPr>
        <p:spPr bwMode="auto">
          <a:xfrm>
            <a:off x="48625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50 Rectángulo"/>
          <p:cNvSpPr>
            <a:spLocks noChangeArrowheads="1"/>
          </p:cNvSpPr>
          <p:nvPr/>
        </p:nvSpPr>
        <p:spPr bwMode="auto">
          <a:xfrm>
            <a:off x="36814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47 Rectángulo"/>
          <p:cNvSpPr>
            <a:spLocks noChangeArrowheads="1"/>
          </p:cNvSpPr>
          <p:nvPr/>
        </p:nvSpPr>
        <p:spPr bwMode="auto">
          <a:xfrm>
            <a:off x="25003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6870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36908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6909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36873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36904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3. Plan of Action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905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Infrastructure Progress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214313" y="2655888"/>
            <a:ext cx="2160587" cy="733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 smtClean="0">
                <a:latin typeface="Arial"/>
                <a:cs typeface="Arial"/>
              </a:rPr>
              <a:t>INFRASTRUCTURE</a:t>
            </a:r>
            <a:endParaRPr lang="es-CO" sz="1600" b="1" dirty="0">
              <a:latin typeface="Arial"/>
              <a:cs typeface="Arial"/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214313" y="1870075"/>
            <a:ext cx="2160587" cy="539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1400" b="1" dirty="0">
              <a:latin typeface="Arial"/>
              <a:cs typeface="Arial"/>
            </a:endParaRPr>
          </a:p>
          <a:p>
            <a:pPr algn="ctr">
              <a:defRPr/>
            </a:pPr>
            <a:endParaRPr lang="es-CO" sz="1400" b="1" dirty="0">
              <a:latin typeface="Arial"/>
              <a:cs typeface="Arial"/>
            </a:endParaRPr>
          </a:p>
          <a:p>
            <a:pPr algn="ctr">
              <a:defRPr/>
            </a:pPr>
            <a:endParaRPr lang="es-CO" sz="1400" b="1" dirty="0">
              <a:latin typeface="Arial"/>
              <a:cs typeface="Arial"/>
            </a:endParaRPr>
          </a:p>
          <a:p>
            <a:pPr algn="ctr">
              <a:defRPr/>
            </a:pPr>
            <a:r>
              <a:rPr lang="es-CO" sz="1400" b="1" dirty="0">
                <a:latin typeface="Arial"/>
                <a:cs typeface="Arial"/>
              </a:rPr>
              <a:t>REGULATION</a:t>
            </a:r>
          </a:p>
          <a:p>
            <a:pPr algn="ctr">
              <a:defRPr/>
            </a:pPr>
            <a:endParaRPr lang="es-CO" sz="1400" b="1" dirty="0">
              <a:latin typeface="Arial"/>
              <a:cs typeface="Arial"/>
            </a:endParaRPr>
          </a:p>
          <a:p>
            <a:pPr algn="ctr">
              <a:defRPr/>
            </a:pPr>
            <a:endParaRPr lang="es-CO" sz="1400" b="1" dirty="0">
              <a:latin typeface="Arial"/>
              <a:cs typeface="Arial"/>
            </a:endParaRPr>
          </a:p>
          <a:p>
            <a:pPr algn="ctr">
              <a:defRPr/>
            </a:pPr>
            <a:r>
              <a:rPr lang="es-CO" sz="1400" b="1" dirty="0">
                <a:latin typeface="Arial"/>
                <a:cs typeface="Arial"/>
              </a:rPr>
              <a:t> </a:t>
            </a:r>
            <a:endParaRPr lang="es-ES" sz="1400" b="1" dirty="0">
              <a:latin typeface="Arial"/>
              <a:cs typeface="Arial"/>
            </a:endParaRPr>
          </a:p>
        </p:txBody>
      </p:sp>
      <p:sp>
        <p:nvSpPr>
          <p:cNvPr id="23" name="22 Rectángulo"/>
          <p:cNvSpPr>
            <a:spLocks noChangeArrowheads="1"/>
          </p:cNvSpPr>
          <p:nvPr/>
        </p:nvSpPr>
        <p:spPr bwMode="auto">
          <a:xfrm>
            <a:off x="214313" y="1155700"/>
            <a:ext cx="2160587" cy="539750"/>
          </a:xfrm>
          <a:prstGeom prst="rect">
            <a:avLst/>
          </a:prstGeom>
          <a:solidFill>
            <a:srgbClr val="0072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sz="14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s-ES" sz="1400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CUSTOMER</a:t>
            </a:r>
            <a:endParaRPr lang="es-CO" sz="14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2500313" y="4856163"/>
            <a:ext cx="6429375" cy="1587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5" name="24 Triángulo isósceles"/>
          <p:cNvSpPr/>
          <p:nvPr/>
        </p:nvSpPr>
        <p:spPr>
          <a:xfrm>
            <a:off x="2400300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880" name="25 CuadroTexto"/>
          <p:cNvSpPr txBox="1">
            <a:spLocks noChangeArrowheads="1"/>
          </p:cNvSpPr>
          <p:nvPr/>
        </p:nvSpPr>
        <p:spPr bwMode="auto">
          <a:xfrm>
            <a:off x="2114550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2005</a:t>
            </a:r>
            <a:endParaRPr lang="es-ES" sz="1800"/>
          </a:p>
        </p:txBody>
      </p:sp>
      <p:sp>
        <p:nvSpPr>
          <p:cNvPr id="29" name="28 Triángulo isósceles"/>
          <p:cNvSpPr/>
          <p:nvPr/>
        </p:nvSpPr>
        <p:spPr>
          <a:xfrm>
            <a:off x="4791075" y="4721225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882" name="29 CuadroTexto"/>
          <p:cNvSpPr txBox="1">
            <a:spLocks noChangeArrowheads="1"/>
          </p:cNvSpPr>
          <p:nvPr/>
        </p:nvSpPr>
        <p:spPr bwMode="auto">
          <a:xfrm>
            <a:off x="4533900" y="514985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2011</a:t>
            </a:r>
            <a:endParaRPr lang="es-ES" sz="1800"/>
          </a:p>
        </p:txBody>
      </p:sp>
      <p:sp>
        <p:nvSpPr>
          <p:cNvPr id="32" name="31 Abrir llave"/>
          <p:cNvSpPr>
            <a:spLocks/>
          </p:cNvSpPr>
          <p:nvPr/>
        </p:nvSpPr>
        <p:spPr bwMode="auto">
          <a:xfrm rot="5400000">
            <a:off x="3571875" y="3357563"/>
            <a:ext cx="214313" cy="2357437"/>
          </a:xfrm>
          <a:prstGeom prst="leftBrace">
            <a:avLst>
              <a:gd name="adj1" fmla="val 50009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33" name="32 Abrir llave"/>
          <p:cNvSpPr>
            <a:spLocks/>
          </p:cNvSpPr>
          <p:nvPr/>
        </p:nvSpPr>
        <p:spPr bwMode="auto">
          <a:xfrm rot="5400000" flipH="1">
            <a:off x="5893594" y="4536281"/>
            <a:ext cx="285750" cy="2357438"/>
          </a:xfrm>
          <a:prstGeom prst="leftBrace">
            <a:avLst>
              <a:gd name="adj1" fmla="val 49997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36885" name="33 CuadroTexto"/>
          <p:cNvSpPr txBox="1">
            <a:spLocks noChangeArrowheads="1"/>
          </p:cNvSpPr>
          <p:nvPr/>
        </p:nvSpPr>
        <p:spPr bwMode="auto">
          <a:xfrm>
            <a:off x="6905625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2013</a:t>
            </a:r>
            <a:endParaRPr lang="es-ES" sz="1800"/>
          </a:p>
        </p:txBody>
      </p:sp>
      <p:sp>
        <p:nvSpPr>
          <p:cNvPr id="35" name="34 Triángulo isósceles"/>
          <p:cNvSpPr/>
          <p:nvPr/>
        </p:nvSpPr>
        <p:spPr>
          <a:xfrm>
            <a:off x="7138988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887" name="37 CuadroTexto"/>
          <p:cNvSpPr txBox="1">
            <a:spLocks noChangeArrowheads="1"/>
          </p:cNvSpPr>
          <p:nvPr/>
        </p:nvSpPr>
        <p:spPr bwMode="auto">
          <a:xfrm>
            <a:off x="8072438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2015</a:t>
            </a:r>
            <a:endParaRPr lang="es-ES" sz="1800"/>
          </a:p>
        </p:txBody>
      </p:sp>
      <p:sp>
        <p:nvSpPr>
          <p:cNvPr id="39" name="38 Triángulo isósceles"/>
          <p:cNvSpPr/>
          <p:nvPr/>
        </p:nvSpPr>
        <p:spPr>
          <a:xfrm>
            <a:off x="8315325" y="4705350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" name="39 Rectángulo"/>
          <p:cNvSpPr>
            <a:spLocks noChangeArrowheads="1"/>
          </p:cNvSpPr>
          <p:nvPr/>
        </p:nvSpPr>
        <p:spPr bwMode="auto">
          <a:xfrm>
            <a:off x="2475064" y="2668588"/>
            <a:ext cx="2357438" cy="7413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100" b="1" dirty="0">
                <a:latin typeface="Arial"/>
                <a:ea typeface="+mn-ea"/>
                <a:cs typeface="Arial"/>
              </a:rPr>
              <a:t>IN Recloser</a:t>
            </a:r>
            <a:endParaRPr lang="es-ES" sz="1100" b="1" dirty="0">
              <a:latin typeface="Arial"/>
              <a:ea typeface="+mn-ea"/>
              <a:cs typeface="Arial"/>
            </a:endParaRPr>
          </a:p>
        </p:txBody>
      </p:sp>
      <p:sp>
        <p:nvSpPr>
          <p:cNvPr id="41" name="40 Rectángulo"/>
          <p:cNvSpPr>
            <a:spLocks noChangeArrowheads="1"/>
          </p:cNvSpPr>
          <p:nvPr/>
        </p:nvSpPr>
        <p:spPr bwMode="auto">
          <a:xfrm>
            <a:off x="4953000" y="2665413"/>
            <a:ext cx="2209800" cy="758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IN/OUT Recloser</a:t>
            </a:r>
          </a:p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Switches</a:t>
            </a:r>
          </a:p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New platform of </a:t>
            </a:r>
            <a:r>
              <a:rPr lang="es-CO" sz="1000" b="1" dirty="0" err="1" smtClean="0">
                <a:latin typeface="Arial"/>
                <a:cs typeface="Arial"/>
              </a:rPr>
              <a:t>communications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42" name="41 Rectángulo"/>
          <p:cNvSpPr>
            <a:spLocks noChangeArrowheads="1"/>
          </p:cNvSpPr>
          <p:nvPr/>
        </p:nvSpPr>
        <p:spPr bwMode="auto">
          <a:xfrm>
            <a:off x="4857750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900" b="1" dirty="0">
                <a:latin typeface="Arial"/>
                <a:cs typeface="Arial"/>
              </a:rPr>
              <a:t>CREG043</a:t>
            </a:r>
            <a:endParaRPr lang="es-ES" sz="900" b="1" dirty="0">
              <a:latin typeface="Arial"/>
              <a:cs typeface="Arial"/>
            </a:endParaRPr>
          </a:p>
          <a:p>
            <a:pPr algn="ctr">
              <a:defRPr/>
            </a:pPr>
            <a:r>
              <a:rPr lang="es-CO" sz="900" b="1" dirty="0">
                <a:latin typeface="Arial"/>
                <a:cs typeface="Arial"/>
              </a:rPr>
              <a:t>Resolution</a:t>
            </a:r>
            <a:endParaRPr lang="es-ES" sz="900" b="1" dirty="0">
              <a:latin typeface="Arial"/>
              <a:cs typeface="Arial"/>
            </a:endParaRPr>
          </a:p>
        </p:txBody>
      </p:sp>
      <p:sp>
        <p:nvSpPr>
          <p:cNvPr id="44" name="43 Rectángulo"/>
          <p:cNvSpPr>
            <a:spLocks noChangeArrowheads="1"/>
          </p:cNvSpPr>
          <p:nvPr/>
        </p:nvSpPr>
        <p:spPr bwMode="auto">
          <a:xfrm>
            <a:off x="7215188" y="2652713"/>
            <a:ext cx="1214437" cy="7762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Automation Manoeuver  Devices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45" name="44 Abrir llave"/>
          <p:cNvSpPr>
            <a:spLocks/>
          </p:cNvSpPr>
          <p:nvPr/>
        </p:nvSpPr>
        <p:spPr bwMode="auto">
          <a:xfrm rot="5400000">
            <a:off x="7643813" y="3929063"/>
            <a:ext cx="285750" cy="114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2428875" y="2643188"/>
            <a:ext cx="2428875" cy="2428875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896" name="30 CuadroTexto"/>
          <p:cNvSpPr txBox="1">
            <a:spLocks noChangeArrowheads="1"/>
          </p:cNvSpPr>
          <p:nvPr/>
        </p:nvSpPr>
        <p:spPr bwMode="auto">
          <a:xfrm>
            <a:off x="2487613" y="409575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 Devices </a:t>
            </a:r>
            <a:endParaRPr lang="es-ES" sz="1100"/>
          </a:p>
        </p:txBody>
      </p:sp>
      <p:sp>
        <p:nvSpPr>
          <p:cNvPr id="36897" name="36 CuadroTexto"/>
          <p:cNvSpPr txBox="1">
            <a:spLocks noChangeArrowheads="1"/>
          </p:cNvSpPr>
          <p:nvPr/>
        </p:nvSpPr>
        <p:spPr bwMode="auto">
          <a:xfrm>
            <a:off x="5000625" y="5929313"/>
            <a:ext cx="2143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controlled Circuits</a:t>
            </a:r>
            <a:endParaRPr lang="es-ES" sz="1100"/>
          </a:p>
        </p:txBody>
      </p:sp>
      <p:sp>
        <p:nvSpPr>
          <p:cNvPr id="36898" name="45 CuadroTexto"/>
          <p:cNvSpPr txBox="1">
            <a:spLocks noChangeArrowheads="1"/>
          </p:cNvSpPr>
          <p:nvPr/>
        </p:nvSpPr>
        <p:spPr bwMode="auto">
          <a:xfrm>
            <a:off x="6916738" y="3927475"/>
            <a:ext cx="1798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 dirty="0" err="1"/>
              <a:t>Logic</a:t>
            </a:r>
            <a:r>
              <a:rPr lang="es-CO" sz="1100" dirty="0"/>
              <a:t> </a:t>
            </a:r>
            <a:r>
              <a:rPr lang="es-CO" sz="1100" dirty="0" err="1"/>
              <a:t>Operation</a:t>
            </a:r>
            <a:r>
              <a:rPr lang="es-CO" sz="1100" dirty="0"/>
              <a:t> and </a:t>
            </a:r>
            <a:r>
              <a:rPr lang="es-CO" sz="1100" dirty="0" err="1" smtClean="0"/>
              <a:t>Automation</a:t>
            </a:r>
            <a:r>
              <a:rPr lang="es-CO" sz="1100" dirty="0" smtClean="0"/>
              <a:t>  </a:t>
            </a:r>
            <a:endParaRPr lang="es-CO" sz="1100" dirty="0"/>
          </a:p>
        </p:txBody>
      </p:sp>
      <p:sp>
        <p:nvSpPr>
          <p:cNvPr id="50" name="49 Rectángulo"/>
          <p:cNvSpPr>
            <a:spLocks noChangeArrowheads="1"/>
          </p:cNvSpPr>
          <p:nvPr/>
        </p:nvSpPr>
        <p:spPr bwMode="auto">
          <a:xfrm>
            <a:off x="2500313" y="1143000"/>
            <a:ext cx="5929312" cy="571500"/>
          </a:xfrm>
          <a:prstGeom prst="rect">
            <a:avLst/>
          </a:prstGeom>
          <a:solidFill>
            <a:srgbClr val="0072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900" dirty="0">
                <a:solidFill>
                  <a:schemeClr val="lt1"/>
                </a:solidFill>
                <a:latin typeface="Arial"/>
                <a:cs typeface="Arial"/>
              </a:rPr>
              <a:t>STRENGTHENING THE POWER SYSTEM AND GROWTH DISTRIBUTION SYSTEM</a:t>
            </a:r>
            <a:endParaRPr lang="es-ES" sz="900" dirty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55" name="54 Rectángulo"/>
          <p:cNvSpPr>
            <a:spLocks noChangeArrowheads="1"/>
          </p:cNvSpPr>
          <p:nvPr/>
        </p:nvSpPr>
        <p:spPr bwMode="auto">
          <a:xfrm>
            <a:off x="2428875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900" b="1" dirty="0">
                <a:latin typeface="Arial"/>
                <a:ea typeface="+mn-ea"/>
                <a:cs typeface="Arial"/>
              </a:rPr>
              <a:t>Law 143/94,  CREG 025/95: </a:t>
            </a:r>
            <a:r>
              <a:rPr lang="es-CO" sz="900" b="1" dirty="0" err="1">
                <a:latin typeface="Arial"/>
                <a:ea typeface="+mn-ea"/>
                <a:cs typeface="Arial"/>
              </a:rPr>
              <a:t>Quality</a:t>
            </a:r>
            <a:r>
              <a:rPr lang="es-CO" sz="900" b="1" dirty="0">
                <a:latin typeface="Arial"/>
                <a:ea typeface="+mn-ea"/>
                <a:cs typeface="Arial"/>
              </a:rPr>
              <a:t> Security and </a:t>
            </a:r>
            <a:r>
              <a:rPr lang="es-CO" sz="900" b="1" dirty="0" err="1">
                <a:latin typeface="Arial"/>
                <a:ea typeface="+mn-ea"/>
                <a:cs typeface="Arial"/>
              </a:rPr>
              <a:t>Reliabity</a:t>
            </a:r>
            <a:r>
              <a:rPr lang="es-CO" sz="900" b="1" dirty="0">
                <a:latin typeface="Arial"/>
                <a:ea typeface="+mn-ea"/>
                <a:cs typeface="Arial"/>
              </a:rPr>
              <a:t> , Res. MME 18 2148 2007 y Res. CREG 097/08</a:t>
            </a:r>
            <a:endParaRPr lang="es-ES" sz="900" b="1" dirty="0">
              <a:latin typeface="Arial"/>
              <a:ea typeface="+mn-ea"/>
              <a:cs typeface="Arial"/>
            </a:endParaRP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186 Rayo"/>
          <p:cNvSpPr/>
          <p:nvPr/>
        </p:nvSpPr>
        <p:spPr>
          <a:xfrm>
            <a:off x="3179763" y="4084638"/>
            <a:ext cx="312737" cy="496887"/>
          </a:xfrm>
          <a:prstGeom prst="lightningBol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37892" name="21 Grupo"/>
          <p:cNvGrpSpPr>
            <a:grpSpLocks/>
          </p:cNvGrpSpPr>
          <p:nvPr/>
        </p:nvGrpSpPr>
        <p:grpSpPr bwMode="auto">
          <a:xfrm>
            <a:off x="714375" y="1928813"/>
            <a:ext cx="7818438" cy="2185987"/>
            <a:chOff x="142844" y="1304496"/>
            <a:chExt cx="8786075" cy="3547527"/>
          </a:xfrm>
        </p:grpSpPr>
        <p:sp>
          <p:nvSpPr>
            <p:cNvPr id="23" name="22 Elipse"/>
            <p:cNvSpPr/>
            <p:nvPr/>
          </p:nvSpPr>
          <p:spPr>
            <a:xfrm>
              <a:off x="665549" y="1819751"/>
              <a:ext cx="406746" cy="407051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  <p:sp>
          <p:nvSpPr>
            <p:cNvPr id="24" name="23 Elipse"/>
            <p:cNvSpPr/>
            <p:nvPr/>
          </p:nvSpPr>
          <p:spPr>
            <a:xfrm>
              <a:off x="897466" y="1819751"/>
              <a:ext cx="406746" cy="407051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  <p:cxnSp>
          <p:nvCxnSpPr>
            <p:cNvPr id="25" name="24 Conector recto"/>
            <p:cNvCxnSpPr/>
            <p:nvPr/>
          </p:nvCxnSpPr>
          <p:spPr>
            <a:xfrm>
              <a:off x="1304212" y="1994937"/>
              <a:ext cx="5107518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CuadroTexto"/>
            <p:cNvSpPr txBox="1"/>
            <p:nvPr/>
          </p:nvSpPr>
          <p:spPr>
            <a:xfrm>
              <a:off x="1419915" y="1876482"/>
              <a:ext cx="232195" cy="42455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100" b="1" dirty="0">
                  <a:solidFill>
                    <a:srgbClr val="000000"/>
                  </a:solidFill>
                </a:rPr>
                <a:t>I</a:t>
              </a:r>
              <a:endParaRPr lang="es-E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3839739" y="1876482"/>
              <a:ext cx="232195" cy="42455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100" b="1" dirty="0">
                  <a:solidFill>
                    <a:srgbClr val="000000"/>
                  </a:solidFill>
                </a:rPr>
                <a:t>R</a:t>
              </a:r>
              <a:endParaRPr lang="es-E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665549" y="3811209"/>
              <a:ext cx="406746" cy="409628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  <p:sp>
          <p:nvSpPr>
            <p:cNvPr id="29" name="28 Elipse"/>
            <p:cNvSpPr/>
            <p:nvPr/>
          </p:nvSpPr>
          <p:spPr>
            <a:xfrm>
              <a:off x="897466" y="3811209"/>
              <a:ext cx="406746" cy="409628"/>
            </a:xfrm>
            <a:prstGeom prst="ellipse">
              <a:avLst/>
            </a:prstGeom>
            <a:noFill/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100"/>
            </a:p>
          </p:txBody>
        </p:sp>
        <p:cxnSp>
          <p:nvCxnSpPr>
            <p:cNvPr id="30" name="29 Conector recto"/>
            <p:cNvCxnSpPr>
              <a:stCxn id="29" idx="6"/>
            </p:cNvCxnSpPr>
            <p:nvPr/>
          </p:nvCxnSpPr>
          <p:spPr>
            <a:xfrm>
              <a:off x="1304212" y="4014735"/>
              <a:ext cx="5107518" cy="3091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1419915" y="3869505"/>
              <a:ext cx="232195" cy="42455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100" b="1" dirty="0">
                  <a:solidFill>
                    <a:srgbClr val="000000"/>
                  </a:solidFill>
                </a:rPr>
                <a:t>I</a:t>
              </a:r>
              <a:endParaRPr lang="es-ES" sz="11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3839739" y="3869505"/>
              <a:ext cx="232195" cy="424554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100" dirty="0">
                  <a:solidFill>
                    <a:schemeClr val="tx1"/>
                  </a:solidFill>
                </a:rPr>
                <a:t>R</a:t>
              </a:r>
              <a:endParaRPr lang="es-E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32 Conector recto"/>
            <p:cNvCxnSpPr/>
            <p:nvPr/>
          </p:nvCxnSpPr>
          <p:spPr>
            <a:xfrm rot="16200000" flipH="1">
              <a:off x="5968515" y="2438152"/>
              <a:ext cx="904271" cy="1784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93" name="33 CuadroTexto"/>
            <p:cNvSpPr txBox="1">
              <a:spLocks noChangeArrowheads="1"/>
            </p:cNvSpPr>
            <p:nvPr/>
          </p:nvSpPr>
          <p:spPr bwMode="auto">
            <a:xfrm>
              <a:off x="142844" y="1304496"/>
              <a:ext cx="2031702" cy="424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CO" sz="1100" b="1"/>
                <a:t>Circuit 1</a:t>
              </a:r>
              <a:endParaRPr lang="es-ES" sz="1100" b="1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89227" y="4439819"/>
              <a:ext cx="2033731" cy="4122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CO" sz="1050" b="1" dirty="0">
                  <a:ea typeface="+mn-ea"/>
                  <a:cs typeface="+mn-cs"/>
                </a:rPr>
                <a:t>Circuit 2</a:t>
              </a:r>
              <a:endParaRPr lang="es-ES" sz="1050" b="1" dirty="0">
                <a:ea typeface="+mn-ea"/>
                <a:cs typeface="+mn-cs"/>
              </a:endParaRPr>
            </a:p>
          </p:txBody>
        </p:sp>
        <p:cxnSp>
          <p:nvCxnSpPr>
            <p:cNvPr id="36" name="35 Conector recto"/>
            <p:cNvCxnSpPr/>
            <p:nvPr/>
          </p:nvCxnSpPr>
          <p:spPr>
            <a:xfrm rot="5400000" flipH="1" flipV="1">
              <a:off x="3634400" y="1898327"/>
              <a:ext cx="17776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96" name="43 Grupo"/>
            <p:cNvGrpSpPr>
              <a:grpSpLocks/>
            </p:cNvGrpSpPr>
            <p:nvPr/>
          </p:nvGrpSpPr>
          <p:grpSpPr bwMode="auto">
            <a:xfrm>
              <a:off x="3665594" y="1625990"/>
              <a:ext cx="116097" cy="184570"/>
              <a:chOff x="5715008" y="785794"/>
              <a:chExt cx="142876" cy="224936"/>
            </a:xfrm>
          </p:grpSpPr>
          <p:sp>
            <p:nvSpPr>
              <p:cNvPr id="45" name="44 Elipse"/>
              <p:cNvSpPr/>
              <p:nvPr/>
            </p:nvSpPr>
            <p:spPr>
              <a:xfrm>
                <a:off x="5717941" y="786451"/>
                <a:ext cx="140510" cy="141288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100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5717941" y="868083"/>
                <a:ext cx="140510" cy="141288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100"/>
              </a:p>
            </p:txBody>
          </p:sp>
        </p:grpSp>
        <p:grpSp>
          <p:nvGrpSpPr>
            <p:cNvPr id="37997" name="46 Grupo"/>
            <p:cNvGrpSpPr>
              <a:grpSpLocks/>
            </p:cNvGrpSpPr>
            <p:nvPr/>
          </p:nvGrpSpPr>
          <p:grpSpPr bwMode="auto">
            <a:xfrm>
              <a:off x="3665594" y="4271115"/>
              <a:ext cx="116097" cy="184570"/>
              <a:chOff x="5715008" y="785794"/>
              <a:chExt cx="142876" cy="224936"/>
            </a:xfrm>
          </p:grpSpPr>
          <p:sp>
            <p:nvSpPr>
              <p:cNvPr id="43" name="42 Elipse"/>
              <p:cNvSpPr/>
              <p:nvPr/>
            </p:nvSpPr>
            <p:spPr>
              <a:xfrm>
                <a:off x="5717941" y="787315"/>
                <a:ext cx="140510" cy="141286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100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5717941" y="868947"/>
                <a:ext cx="140510" cy="141286"/>
              </a:xfrm>
              <a:prstGeom prst="ellipse">
                <a:avLst/>
              </a:prstGeom>
              <a:noFill/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1100"/>
              </a:p>
            </p:txBody>
          </p:sp>
        </p:grpSp>
        <p:cxnSp>
          <p:nvCxnSpPr>
            <p:cNvPr id="39" name="38 Conector recto"/>
            <p:cNvCxnSpPr/>
            <p:nvPr/>
          </p:nvCxnSpPr>
          <p:spPr>
            <a:xfrm rot="5400000" flipH="1" flipV="1">
              <a:off x="3609925" y="4159006"/>
              <a:ext cx="226712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 rot="16200000" flipH="1">
              <a:off x="6393625" y="2935154"/>
              <a:ext cx="285967" cy="21407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"/>
            <p:cNvCxnSpPr/>
            <p:nvPr/>
          </p:nvCxnSpPr>
          <p:spPr>
            <a:xfrm rot="5400000" flipH="1" flipV="1">
              <a:off x="6099508" y="3715589"/>
              <a:ext cx="644068" cy="16055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01" name="41 CuadroTexto"/>
            <p:cNvSpPr txBox="1">
              <a:spLocks noChangeArrowheads="1"/>
            </p:cNvSpPr>
            <p:nvPr/>
          </p:nvSpPr>
          <p:spPr bwMode="auto">
            <a:xfrm>
              <a:off x="6858015" y="2357430"/>
              <a:ext cx="2070904" cy="1048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CO" sz="1200" b="1" dirty="0"/>
                <a:t>SWITCH </a:t>
              </a:r>
              <a:r>
                <a:rPr lang="es-ES" sz="1200" b="1" dirty="0" smtClean="0"/>
                <a:t>–</a:t>
              </a:r>
              <a:r>
                <a:rPr lang="es-CO" sz="1200" b="1" dirty="0" smtClean="0"/>
                <a:t> LINK TO </a:t>
              </a:r>
              <a:r>
                <a:rPr lang="es-CO" sz="1200" b="1" dirty="0"/>
                <a:t>OPERATE WITH- OUT LOAD</a:t>
              </a:r>
              <a:endParaRPr lang="es-ES" sz="1200" b="1" dirty="0"/>
            </a:p>
          </p:txBody>
        </p:sp>
      </p:grpSp>
      <p:grpSp>
        <p:nvGrpSpPr>
          <p:cNvPr id="37893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37972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7973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37896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37968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Infrastructure Progress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969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2005 - 2011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37899" name="48 CuadroTexto"/>
          <p:cNvSpPr txBox="1">
            <a:spLocks noChangeArrowheads="1"/>
          </p:cNvSpPr>
          <p:nvPr/>
        </p:nvSpPr>
        <p:spPr bwMode="auto">
          <a:xfrm>
            <a:off x="214313" y="1022350"/>
            <a:ext cx="7072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 dirty="0">
                <a:solidFill>
                  <a:srgbClr val="000000"/>
                </a:solidFill>
              </a:rPr>
              <a:t>Outline with Remote Control Devices</a:t>
            </a:r>
          </a:p>
        </p:txBody>
      </p:sp>
      <p:grpSp>
        <p:nvGrpSpPr>
          <p:cNvPr id="37900" name="46 Grupo"/>
          <p:cNvGrpSpPr>
            <a:grpSpLocks/>
          </p:cNvGrpSpPr>
          <p:nvPr/>
        </p:nvGrpSpPr>
        <p:grpSpPr bwMode="auto">
          <a:xfrm>
            <a:off x="1000125" y="4500563"/>
            <a:ext cx="6138863" cy="1595437"/>
            <a:chOff x="820786" y="1362893"/>
            <a:chExt cx="7086600" cy="2209800"/>
          </a:xfrm>
        </p:grpSpPr>
        <p:sp>
          <p:nvSpPr>
            <p:cNvPr id="48" name="47 Elipse"/>
            <p:cNvSpPr>
              <a:spLocks noChangeArrowheads="1"/>
            </p:cNvSpPr>
            <p:nvPr/>
          </p:nvSpPr>
          <p:spPr bwMode="auto">
            <a:xfrm>
              <a:off x="820786" y="1362893"/>
              <a:ext cx="470974" cy="3935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48 Elipse"/>
            <p:cNvSpPr>
              <a:spLocks noChangeArrowheads="1"/>
            </p:cNvSpPr>
            <p:nvPr/>
          </p:nvSpPr>
          <p:spPr bwMode="auto">
            <a:xfrm>
              <a:off x="1049859" y="1373886"/>
              <a:ext cx="470973" cy="39358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1" name="50 Conector recto"/>
            <p:cNvCxnSpPr>
              <a:cxnSpLocks noChangeShapeType="1"/>
              <a:stCxn id="49" idx="6"/>
            </p:cNvCxnSpPr>
            <p:nvPr/>
          </p:nvCxnSpPr>
          <p:spPr bwMode="auto">
            <a:xfrm>
              <a:off x="1520833" y="1571779"/>
              <a:ext cx="8997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" name="51 Rectángulo"/>
            <p:cNvSpPr>
              <a:spLocks noChangeArrowheads="1"/>
            </p:cNvSpPr>
            <p:nvPr/>
          </p:nvSpPr>
          <p:spPr bwMode="auto">
            <a:xfrm>
              <a:off x="1595969" y="1461839"/>
              <a:ext cx="229072" cy="184700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918" name="52 CuadroTexto"/>
            <p:cNvSpPr txBox="1">
              <a:spLocks noChangeArrowheads="1"/>
            </p:cNvSpPr>
            <p:nvPr/>
          </p:nvSpPr>
          <p:spPr bwMode="auto">
            <a:xfrm>
              <a:off x="1582786" y="1702697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CO" sz="1800"/>
                <a:t>I</a:t>
              </a:r>
              <a:endParaRPr lang="es-ES" sz="1800"/>
            </a:p>
          </p:txBody>
        </p:sp>
        <p:cxnSp>
          <p:nvCxnSpPr>
            <p:cNvPr id="54" name="53 Conector recto"/>
            <p:cNvCxnSpPr>
              <a:cxnSpLocks noChangeShapeType="1"/>
            </p:cNvCxnSpPr>
            <p:nvPr/>
          </p:nvCxnSpPr>
          <p:spPr bwMode="auto">
            <a:xfrm rot="5400000">
              <a:off x="2488824" y="1853228"/>
              <a:ext cx="3034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" name="55 Conector recto"/>
            <p:cNvCxnSpPr>
              <a:cxnSpLocks noChangeShapeType="1"/>
            </p:cNvCxnSpPr>
            <p:nvPr/>
          </p:nvCxnSpPr>
          <p:spPr bwMode="auto">
            <a:xfrm>
              <a:off x="2640542" y="2004945"/>
              <a:ext cx="381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56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2870001" y="1853228"/>
              <a:ext cx="3034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57 Conector recto"/>
            <p:cNvCxnSpPr>
              <a:cxnSpLocks noChangeShapeType="1"/>
            </p:cNvCxnSpPr>
            <p:nvPr/>
          </p:nvCxnSpPr>
          <p:spPr bwMode="auto">
            <a:xfrm rot="5400000">
              <a:off x="2764438" y="2108289"/>
              <a:ext cx="206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58 Conector recto"/>
            <p:cNvCxnSpPr>
              <a:cxnSpLocks noChangeShapeType="1"/>
            </p:cNvCxnSpPr>
            <p:nvPr/>
          </p:nvCxnSpPr>
          <p:spPr bwMode="auto">
            <a:xfrm rot="5400000">
              <a:off x="2868892" y="2210523"/>
              <a:ext cx="151717" cy="153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" name="59 Conector recto"/>
            <p:cNvCxnSpPr>
              <a:cxnSpLocks noChangeShapeType="1"/>
            </p:cNvCxnSpPr>
            <p:nvPr/>
          </p:nvCxnSpPr>
          <p:spPr bwMode="auto">
            <a:xfrm rot="5400000">
              <a:off x="2448909" y="2782222"/>
              <a:ext cx="8377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" name="60 Rectángulo"/>
            <p:cNvSpPr>
              <a:spLocks noChangeArrowheads="1"/>
            </p:cNvSpPr>
            <p:nvPr/>
          </p:nvSpPr>
          <p:spPr bwMode="auto">
            <a:xfrm>
              <a:off x="2792646" y="2515068"/>
              <a:ext cx="152105" cy="380393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61 Elipse"/>
            <p:cNvSpPr>
              <a:spLocks noChangeArrowheads="1"/>
            </p:cNvSpPr>
            <p:nvPr/>
          </p:nvSpPr>
          <p:spPr bwMode="auto">
            <a:xfrm>
              <a:off x="2754162" y="3192300"/>
              <a:ext cx="229072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62 Elipse"/>
            <p:cNvSpPr>
              <a:spLocks noChangeArrowheads="1"/>
            </p:cNvSpPr>
            <p:nvPr/>
          </p:nvSpPr>
          <p:spPr bwMode="auto">
            <a:xfrm>
              <a:off x="2754162" y="3344017"/>
              <a:ext cx="229072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4" name="63 Conector recto"/>
            <p:cNvCxnSpPr>
              <a:cxnSpLocks noChangeShapeType="1"/>
            </p:cNvCxnSpPr>
            <p:nvPr/>
          </p:nvCxnSpPr>
          <p:spPr bwMode="auto">
            <a:xfrm rot="10800000">
              <a:off x="2488437" y="1635545"/>
              <a:ext cx="152105" cy="659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5" name="64 Conector recto"/>
            <p:cNvCxnSpPr>
              <a:cxnSpLocks noChangeShapeType="1"/>
            </p:cNvCxnSpPr>
            <p:nvPr/>
          </p:nvCxnSpPr>
          <p:spPr bwMode="auto">
            <a:xfrm flipV="1">
              <a:off x="3030881" y="1606960"/>
              <a:ext cx="152105" cy="90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6" name="65 Conector recto"/>
            <p:cNvCxnSpPr>
              <a:cxnSpLocks noChangeShapeType="1"/>
            </p:cNvCxnSpPr>
            <p:nvPr/>
          </p:nvCxnSpPr>
          <p:spPr bwMode="auto">
            <a:xfrm rot="5400000">
              <a:off x="4010600" y="1777368"/>
              <a:ext cx="305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66 Conector recto"/>
            <p:cNvCxnSpPr>
              <a:cxnSpLocks noChangeShapeType="1"/>
            </p:cNvCxnSpPr>
            <p:nvPr/>
          </p:nvCxnSpPr>
          <p:spPr bwMode="auto">
            <a:xfrm>
              <a:off x="4163418" y="1930185"/>
              <a:ext cx="381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8" name="67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4391777" y="1777368"/>
              <a:ext cx="305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9" name="68 Conector recto"/>
            <p:cNvCxnSpPr>
              <a:cxnSpLocks noChangeShapeType="1"/>
            </p:cNvCxnSpPr>
            <p:nvPr/>
          </p:nvCxnSpPr>
          <p:spPr bwMode="auto">
            <a:xfrm rot="5400000">
              <a:off x="4290247" y="2032430"/>
              <a:ext cx="204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0" name="69 Conector recto"/>
            <p:cNvCxnSpPr>
              <a:cxnSpLocks noChangeShapeType="1"/>
            </p:cNvCxnSpPr>
            <p:nvPr/>
          </p:nvCxnSpPr>
          <p:spPr bwMode="auto">
            <a:xfrm rot="5400000">
              <a:off x="4392684" y="2134481"/>
              <a:ext cx="151718" cy="152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1" name="70 Conector recto"/>
            <p:cNvCxnSpPr>
              <a:cxnSpLocks noChangeShapeType="1"/>
            </p:cNvCxnSpPr>
            <p:nvPr/>
          </p:nvCxnSpPr>
          <p:spPr bwMode="auto">
            <a:xfrm rot="5400000">
              <a:off x="3973618" y="2705265"/>
              <a:ext cx="8377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2" name="71 Rectángulo"/>
            <p:cNvSpPr>
              <a:spLocks noChangeArrowheads="1"/>
            </p:cNvSpPr>
            <p:nvPr/>
          </p:nvSpPr>
          <p:spPr bwMode="auto">
            <a:xfrm>
              <a:off x="4317355" y="2440308"/>
              <a:ext cx="152105" cy="380393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72 Elipse"/>
            <p:cNvSpPr>
              <a:spLocks noChangeArrowheads="1"/>
            </p:cNvSpPr>
            <p:nvPr/>
          </p:nvSpPr>
          <p:spPr bwMode="auto">
            <a:xfrm>
              <a:off x="4278871" y="3115341"/>
              <a:ext cx="227240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73 Elipse"/>
            <p:cNvSpPr>
              <a:spLocks noChangeArrowheads="1"/>
            </p:cNvSpPr>
            <p:nvPr/>
          </p:nvSpPr>
          <p:spPr bwMode="auto">
            <a:xfrm>
              <a:off x="4278871" y="3267060"/>
              <a:ext cx="227240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5" name="74 Conector recto"/>
            <p:cNvCxnSpPr>
              <a:cxnSpLocks noChangeShapeType="1"/>
            </p:cNvCxnSpPr>
            <p:nvPr/>
          </p:nvCxnSpPr>
          <p:spPr bwMode="auto">
            <a:xfrm rot="10800000">
              <a:off x="4011314" y="1560786"/>
              <a:ext cx="152104" cy="637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6" name="75 Conector recto"/>
            <p:cNvCxnSpPr>
              <a:cxnSpLocks noChangeShapeType="1"/>
            </p:cNvCxnSpPr>
            <p:nvPr/>
          </p:nvCxnSpPr>
          <p:spPr bwMode="auto">
            <a:xfrm flipV="1">
              <a:off x="4553759" y="1532200"/>
              <a:ext cx="153937" cy="87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7" name="76 Conector recto"/>
            <p:cNvCxnSpPr>
              <a:cxnSpLocks noChangeShapeType="1"/>
            </p:cNvCxnSpPr>
            <p:nvPr/>
          </p:nvCxnSpPr>
          <p:spPr bwMode="auto">
            <a:xfrm rot="5400000">
              <a:off x="5687414" y="1777368"/>
              <a:ext cx="305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8" name="77 Conector recto"/>
            <p:cNvCxnSpPr>
              <a:cxnSpLocks noChangeShapeType="1"/>
            </p:cNvCxnSpPr>
            <p:nvPr/>
          </p:nvCxnSpPr>
          <p:spPr bwMode="auto">
            <a:xfrm>
              <a:off x="5840232" y="1930185"/>
              <a:ext cx="381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78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6068591" y="1777368"/>
              <a:ext cx="305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0" name="79 Conector recto"/>
            <p:cNvCxnSpPr>
              <a:cxnSpLocks noChangeShapeType="1"/>
            </p:cNvCxnSpPr>
            <p:nvPr/>
          </p:nvCxnSpPr>
          <p:spPr bwMode="auto">
            <a:xfrm rot="5400000">
              <a:off x="5967060" y="2032430"/>
              <a:ext cx="204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1" name="80 Conector recto"/>
            <p:cNvCxnSpPr>
              <a:cxnSpLocks noChangeShapeType="1"/>
            </p:cNvCxnSpPr>
            <p:nvPr/>
          </p:nvCxnSpPr>
          <p:spPr bwMode="auto">
            <a:xfrm rot="5400000">
              <a:off x="6069498" y="2134479"/>
              <a:ext cx="151718" cy="1521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81 Conector recto"/>
            <p:cNvCxnSpPr>
              <a:cxnSpLocks noChangeShapeType="1"/>
            </p:cNvCxnSpPr>
            <p:nvPr/>
          </p:nvCxnSpPr>
          <p:spPr bwMode="auto">
            <a:xfrm rot="5400000">
              <a:off x="5650432" y="2705265"/>
              <a:ext cx="8377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3" name="82 Rectángulo"/>
            <p:cNvSpPr>
              <a:spLocks noChangeArrowheads="1"/>
            </p:cNvSpPr>
            <p:nvPr/>
          </p:nvSpPr>
          <p:spPr bwMode="auto">
            <a:xfrm>
              <a:off x="5992336" y="2440308"/>
              <a:ext cx="152105" cy="380393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83 Elipse"/>
            <p:cNvSpPr>
              <a:spLocks noChangeArrowheads="1"/>
            </p:cNvSpPr>
            <p:nvPr/>
          </p:nvSpPr>
          <p:spPr bwMode="auto">
            <a:xfrm>
              <a:off x="5953852" y="3115341"/>
              <a:ext cx="229072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84 Elipse"/>
            <p:cNvSpPr>
              <a:spLocks noChangeArrowheads="1"/>
            </p:cNvSpPr>
            <p:nvPr/>
          </p:nvSpPr>
          <p:spPr bwMode="auto">
            <a:xfrm>
              <a:off x="5953852" y="3267060"/>
              <a:ext cx="229072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86" name="85 Conector recto"/>
            <p:cNvCxnSpPr>
              <a:cxnSpLocks noChangeShapeType="1"/>
            </p:cNvCxnSpPr>
            <p:nvPr/>
          </p:nvCxnSpPr>
          <p:spPr bwMode="auto">
            <a:xfrm rot="10800000">
              <a:off x="5688127" y="1560786"/>
              <a:ext cx="152105" cy="637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7" name="86 Conector recto"/>
            <p:cNvCxnSpPr>
              <a:cxnSpLocks noChangeShapeType="1"/>
            </p:cNvCxnSpPr>
            <p:nvPr/>
          </p:nvCxnSpPr>
          <p:spPr bwMode="auto">
            <a:xfrm flipV="1">
              <a:off x="6230572" y="1532200"/>
              <a:ext cx="152105" cy="87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87 Conector recto"/>
            <p:cNvCxnSpPr>
              <a:cxnSpLocks noChangeShapeType="1"/>
            </p:cNvCxnSpPr>
            <p:nvPr/>
          </p:nvCxnSpPr>
          <p:spPr bwMode="auto">
            <a:xfrm rot="5400000">
              <a:off x="7213223" y="1760878"/>
              <a:ext cx="3034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9" name="88 Conector recto"/>
            <p:cNvCxnSpPr>
              <a:cxnSpLocks noChangeShapeType="1"/>
            </p:cNvCxnSpPr>
            <p:nvPr/>
          </p:nvCxnSpPr>
          <p:spPr bwMode="auto">
            <a:xfrm>
              <a:off x="7364941" y="1912595"/>
              <a:ext cx="38117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0" name="89 Conector recto"/>
            <p:cNvCxnSpPr>
              <a:cxnSpLocks noChangeShapeType="1"/>
            </p:cNvCxnSpPr>
            <p:nvPr/>
          </p:nvCxnSpPr>
          <p:spPr bwMode="auto">
            <a:xfrm rot="5400000" flipH="1" flipV="1">
              <a:off x="7594400" y="1760878"/>
              <a:ext cx="3034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90 Conector recto"/>
            <p:cNvCxnSpPr>
              <a:cxnSpLocks noChangeShapeType="1"/>
            </p:cNvCxnSpPr>
            <p:nvPr/>
          </p:nvCxnSpPr>
          <p:spPr bwMode="auto">
            <a:xfrm rot="5400000">
              <a:off x="7488837" y="2015939"/>
              <a:ext cx="2066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2" name="91 Conector recto"/>
            <p:cNvCxnSpPr>
              <a:cxnSpLocks noChangeShapeType="1"/>
            </p:cNvCxnSpPr>
            <p:nvPr/>
          </p:nvCxnSpPr>
          <p:spPr bwMode="auto">
            <a:xfrm rot="5400000">
              <a:off x="7593291" y="2118173"/>
              <a:ext cx="151717" cy="153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3" name="92 Conector recto"/>
            <p:cNvCxnSpPr>
              <a:cxnSpLocks noChangeShapeType="1"/>
            </p:cNvCxnSpPr>
            <p:nvPr/>
          </p:nvCxnSpPr>
          <p:spPr bwMode="auto">
            <a:xfrm rot="5400000">
              <a:off x="7173309" y="2689872"/>
              <a:ext cx="8377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4" name="93 Rectángulo"/>
            <p:cNvSpPr>
              <a:spLocks noChangeArrowheads="1"/>
            </p:cNvSpPr>
            <p:nvPr/>
          </p:nvSpPr>
          <p:spPr bwMode="auto">
            <a:xfrm>
              <a:off x="7517045" y="2422718"/>
              <a:ext cx="152105" cy="382592"/>
            </a:xfrm>
            <a:prstGeom prst="rect">
              <a:avLst/>
            </a:prstGeom>
            <a:gradFill rotWithShape="1">
              <a:gsLst>
                <a:gs pos="0">
                  <a:srgbClr val="85AAAD"/>
                </a:gs>
                <a:gs pos="80000">
                  <a:srgbClr val="AFDEE2"/>
                </a:gs>
                <a:gs pos="100000">
                  <a:srgbClr val="AFE0E4"/>
                </a:gs>
              </a:gsLst>
              <a:lin ang="1620000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94 Elipse"/>
            <p:cNvSpPr>
              <a:spLocks noChangeArrowheads="1"/>
            </p:cNvSpPr>
            <p:nvPr/>
          </p:nvSpPr>
          <p:spPr bwMode="auto">
            <a:xfrm>
              <a:off x="7478562" y="3099950"/>
              <a:ext cx="229072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95 Elipse"/>
            <p:cNvSpPr>
              <a:spLocks noChangeArrowheads="1"/>
            </p:cNvSpPr>
            <p:nvPr/>
          </p:nvSpPr>
          <p:spPr bwMode="auto">
            <a:xfrm>
              <a:off x="7478562" y="3251667"/>
              <a:ext cx="229072" cy="22867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7" name="96 Conector recto"/>
            <p:cNvCxnSpPr>
              <a:cxnSpLocks noChangeShapeType="1"/>
            </p:cNvCxnSpPr>
            <p:nvPr/>
          </p:nvCxnSpPr>
          <p:spPr bwMode="auto">
            <a:xfrm rot="10800000">
              <a:off x="7212836" y="1543195"/>
              <a:ext cx="152105" cy="659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8" name="97 Conector recto"/>
            <p:cNvCxnSpPr>
              <a:cxnSpLocks noChangeShapeType="1"/>
            </p:cNvCxnSpPr>
            <p:nvPr/>
          </p:nvCxnSpPr>
          <p:spPr bwMode="auto">
            <a:xfrm flipV="1">
              <a:off x="7755281" y="1514610"/>
              <a:ext cx="152105" cy="90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98 Conector recto"/>
            <p:cNvCxnSpPr>
              <a:cxnSpLocks noChangeShapeType="1"/>
            </p:cNvCxnSpPr>
            <p:nvPr/>
          </p:nvCxnSpPr>
          <p:spPr bwMode="auto">
            <a:xfrm>
              <a:off x="3221470" y="1543195"/>
              <a:ext cx="6853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0" name="99 Conector recto"/>
            <p:cNvCxnSpPr>
              <a:cxnSpLocks noChangeShapeType="1"/>
            </p:cNvCxnSpPr>
            <p:nvPr/>
          </p:nvCxnSpPr>
          <p:spPr bwMode="auto">
            <a:xfrm>
              <a:off x="4934936" y="1514610"/>
              <a:ext cx="6872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1" name="100 Conector recto"/>
            <p:cNvCxnSpPr>
              <a:cxnSpLocks noChangeShapeType="1"/>
            </p:cNvCxnSpPr>
            <p:nvPr/>
          </p:nvCxnSpPr>
          <p:spPr bwMode="auto">
            <a:xfrm>
              <a:off x="6459645" y="1514610"/>
              <a:ext cx="6853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5" name="104 CuadroTexto"/>
          <p:cNvSpPr txBox="1">
            <a:spLocks noChangeArrowheads="1"/>
          </p:cNvSpPr>
          <p:nvPr/>
        </p:nvSpPr>
        <p:spPr bwMode="auto">
          <a:xfrm>
            <a:off x="7452320" y="3643313"/>
            <a:ext cx="1361480" cy="36933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CO" dirty="0" smtClean="0">
                <a:solidFill>
                  <a:srgbClr val="000000"/>
                </a:solidFill>
                <a:cs typeface="+mn-cs"/>
              </a:rPr>
              <a:t>Overhead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6" name="105 CuadroTexto"/>
          <p:cNvSpPr txBox="1">
            <a:spLocks noChangeArrowheads="1"/>
          </p:cNvSpPr>
          <p:nvPr/>
        </p:nvSpPr>
        <p:spPr bwMode="auto">
          <a:xfrm>
            <a:off x="7092950" y="5786438"/>
            <a:ext cx="1765300" cy="369887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CO" dirty="0" smtClean="0">
                <a:solidFill>
                  <a:srgbClr val="000000"/>
                </a:solidFill>
                <a:cs typeface="+mn-cs"/>
              </a:rPr>
              <a:t>Underground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5" name="54 Proceso"/>
          <p:cNvSpPr>
            <a:spLocks noChangeArrowheads="1"/>
          </p:cNvSpPr>
          <p:nvPr/>
        </p:nvSpPr>
        <p:spPr bwMode="auto">
          <a:xfrm>
            <a:off x="468313" y="4365625"/>
            <a:ext cx="8286750" cy="857250"/>
          </a:xfrm>
          <a:prstGeom prst="flowChartProcess">
            <a:avLst/>
          </a:prstGeom>
          <a:solidFill>
            <a:srgbClr val="0072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rgbClr val="FFFFFF"/>
                </a:solidFill>
              </a:rPr>
              <a:t>2 Hours </a:t>
            </a:r>
            <a:r>
              <a:rPr lang="es-ES" sz="2400" dirty="0" smtClean="0">
                <a:solidFill>
                  <a:srgbClr val="FFFFFF"/>
                </a:solidFill>
              </a:rPr>
              <a:t>–</a:t>
            </a:r>
            <a:r>
              <a:rPr lang="es-ES" sz="2400" dirty="0" err="1" smtClean="0">
                <a:solidFill>
                  <a:srgbClr val="FFFFFF"/>
                </a:solidFill>
              </a:rPr>
              <a:t>The</a:t>
            </a:r>
            <a:r>
              <a:rPr lang="es-ES" sz="2400" dirty="0" smtClean="0">
                <a:solidFill>
                  <a:srgbClr val="FFFFFF"/>
                </a:solidFill>
              </a:rPr>
              <a:t> </a:t>
            </a:r>
            <a:r>
              <a:rPr lang="es-CO" sz="2400" dirty="0" smtClean="0">
                <a:solidFill>
                  <a:srgbClr val="FFFFFF"/>
                </a:solidFill>
              </a:rPr>
              <a:t>Average Time for Detection and Isolation Fault</a:t>
            </a:r>
            <a:endParaRPr lang="es-ES" sz="2400" dirty="0">
              <a:solidFill>
                <a:srgbClr val="FFFFFF"/>
              </a:solidFill>
            </a:endParaRPr>
          </a:p>
        </p:txBody>
      </p:sp>
      <p:sp>
        <p:nvSpPr>
          <p:cNvPr id="107" name="186 Rayo"/>
          <p:cNvSpPr/>
          <p:nvPr/>
        </p:nvSpPr>
        <p:spPr>
          <a:xfrm>
            <a:off x="2459038" y="1773238"/>
            <a:ext cx="312737" cy="496887"/>
          </a:xfrm>
          <a:prstGeom prst="lightningBol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37909" name="188 CuadroTexto"/>
          <p:cNvSpPr txBox="1">
            <a:spLocks noChangeArrowheads="1"/>
          </p:cNvSpPr>
          <p:nvPr/>
        </p:nvSpPr>
        <p:spPr bwMode="auto">
          <a:xfrm>
            <a:off x="250825" y="5105400"/>
            <a:ext cx="2017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endParaRPr lang="es-CO" sz="1000" b="1" dirty="0"/>
          </a:p>
          <a:p>
            <a:pPr algn="just" eaLnBrk="1" hangingPunct="1"/>
            <a:r>
              <a:rPr lang="es-CO" sz="1000" b="1" dirty="0"/>
              <a:t>Fault in 1</a:t>
            </a:r>
          </a:p>
          <a:p>
            <a:pPr algn="just" eaLnBrk="1" hangingPunct="1"/>
            <a:r>
              <a:rPr lang="es-CO" sz="1000" b="1" dirty="0"/>
              <a:t>Open the main breaker of the substation. The recloser and the switches must be opened manually</a:t>
            </a:r>
            <a:endParaRPr lang="es-ES" sz="1000" b="1" dirty="0"/>
          </a:p>
        </p:txBody>
      </p:sp>
      <p:sp>
        <p:nvSpPr>
          <p:cNvPr id="37912" name="CuadroTexto 1"/>
          <p:cNvSpPr txBox="1">
            <a:spLocks noChangeArrowheads="1"/>
          </p:cNvSpPr>
          <p:nvPr/>
        </p:nvSpPr>
        <p:spPr bwMode="auto">
          <a:xfrm>
            <a:off x="2771775" y="1700213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37913" name="CuadroTexto 111"/>
          <p:cNvSpPr txBox="1">
            <a:spLocks noChangeArrowheads="1"/>
          </p:cNvSpPr>
          <p:nvPr/>
        </p:nvSpPr>
        <p:spPr bwMode="auto">
          <a:xfrm>
            <a:off x="3419475" y="4005263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1</a:t>
            </a:r>
          </a:p>
        </p:txBody>
      </p:sp>
      <p:sp>
        <p:nvSpPr>
          <p:cNvPr id="109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102" name="101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102 Rectángulo"/>
          <p:cNvSpPr/>
          <p:nvPr/>
        </p:nvSpPr>
        <p:spPr>
          <a:xfrm>
            <a:off x="0" y="6072230"/>
            <a:ext cx="1285884" cy="78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3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Rectángulo"/>
          <p:cNvSpPr>
            <a:spLocks noChangeArrowheads="1"/>
          </p:cNvSpPr>
          <p:nvPr/>
        </p:nvSpPr>
        <p:spPr bwMode="auto">
          <a:xfrm>
            <a:off x="7215188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52 Rectángulo"/>
          <p:cNvSpPr>
            <a:spLocks noChangeArrowheads="1"/>
          </p:cNvSpPr>
          <p:nvPr/>
        </p:nvSpPr>
        <p:spPr bwMode="auto">
          <a:xfrm>
            <a:off x="6048375" y="1128713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51 Rectángulo"/>
          <p:cNvSpPr>
            <a:spLocks noChangeArrowheads="1"/>
          </p:cNvSpPr>
          <p:nvPr/>
        </p:nvSpPr>
        <p:spPr bwMode="auto">
          <a:xfrm>
            <a:off x="48625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50 Rectángulo"/>
          <p:cNvSpPr>
            <a:spLocks noChangeArrowheads="1"/>
          </p:cNvSpPr>
          <p:nvPr/>
        </p:nvSpPr>
        <p:spPr bwMode="auto">
          <a:xfrm>
            <a:off x="36814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47 Rectángulo"/>
          <p:cNvSpPr>
            <a:spLocks noChangeArrowheads="1"/>
          </p:cNvSpPr>
          <p:nvPr/>
        </p:nvSpPr>
        <p:spPr bwMode="auto">
          <a:xfrm>
            <a:off x="2500313" y="1143000"/>
            <a:ext cx="1143000" cy="3714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8918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38956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8957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38921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38952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solidFill>
                    <a:srgbClr val="000000"/>
                  </a:solidFill>
                  <a:cs typeface="Arial" charset="0"/>
                </a:rPr>
                <a:t>3. Plan of Action</a:t>
              </a:r>
              <a:endParaRPr lang="es-ES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953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Infrastructure Progress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cxnSp>
        <p:nvCxnSpPr>
          <p:cNvPr id="24" name="23 Conector recto"/>
          <p:cNvCxnSpPr/>
          <p:nvPr/>
        </p:nvCxnSpPr>
        <p:spPr>
          <a:xfrm>
            <a:off x="2500313" y="4856163"/>
            <a:ext cx="6429375" cy="1587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5" name="24 Triángulo isósceles"/>
          <p:cNvSpPr/>
          <p:nvPr/>
        </p:nvSpPr>
        <p:spPr>
          <a:xfrm>
            <a:off x="2400300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925" name="25 CuadroTexto"/>
          <p:cNvSpPr txBox="1">
            <a:spLocks noChangeArrowheads="1"/>
          </p:cNvSpPr>
          <p:nvPr/>
        </p:nvSpPr>
        <p:spPr bwMode="auto">
          <a:xfrm>
            <a:off x="2114550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2005</a:t>
            </a:r>
            <a:endParaRPr lang="es-ES" sz="1800"/>
          </a:p>
        </p:txBody>
      </p:sp>
      <p:sp>
        <p:nvSpPr>
          <p:cNvPr id="29" name="28 Triángulo isósceles"/>
          <p:cNvSpPr/>
          <p:nvPr/>
        </p:nvSpPr>
        <p:spPr>
          <a:xfrm>
            <a:off x="4791075" y="4721225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927" name="29 CuadroTexto"/>
          <p:cNvSpPr txBox="1">
            <a:spLocks noChangeArrowheads="1"/>
          </p:cNvSpPr>
          <p:nvPr/>
        </p:nvSpPr>
        <p:spPr bwMode="auto">
          <a:xfrm>
            <a:off x="4533900" y="514985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2011</a:t>
            </a:r>
            <a:endParaRPr lang="es-ES" sz="1800"/>
          </a:p>
        </p:txBody>
      </p:sp>
      <p:sp>
        <p:nvSpPr>
          <p:cNvPr id="32" name="31 Abrir llave"/>
          <p:cNvSpPr>
            <a:spLocks/>
          </p:cNvSpPr>
          <p:nvPr/>
        </p:nvSpPr>
        <p:spPr bwMode="auto">
          <a:xfrm rot="5400000">
            <a:off x="3571875" y="3357563"/>
            <a:ext cx="214313" cy="2357437"/>
          </a:xfrm>
          <a:prstGeom prst="leftBrace">
            <a:avLst>
              <a:gd name="adj1" fmla="val 50009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33" name="32 Abrir llave"/>
          <p:cNvSpPr>
            <a:spLocks/>
          </p:cNvSpPr>
          <p:nvPr/>
        </p:nvSpPr>
        <p:spPr bwMode="auto">
          <a:xfrm rot="5400000" flipH="1">
            <a:off x="5893594" y="4536281"/>
            <a:ext cx="285750" cy="2357438"/>
          </a:xfrm>
          <a:prstGeom prst="leftBrace">
            <a:avLst>
              <a:gd name="adj1" fmla="val 49997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38930" name="33 CuadroTexto"/>
          <p:cNvSpPr txBox="1">
            <a:spLocks noChangeArrowheads="1"/>
          </p:cNvSpPr>
          <p:nvPr/>
        </p:nvSpPr>
        <p:spPr bwMode="auto">
          <a:xfrm>
            <a:off x="6905625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2013</a:t>
            </a:r>
            <a:endParaRPr lang="es-ES" sz="1800"/>
          </a:p>
        </p:txBody>
      </p:sp>
      <p:sp>
        <p:nvSpPr>
          <p:cNvPr id="35" name="34 Triángulo isósceles"/>
          <p:cNvSpPr/>
          <p:nvPr/>
        </p:nvSpPr>
        <p:spPr>
          <a:xfrm>
            <a:off x="7138988" y="4713288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932" name="37 CuadroTexto"/>
          <p:cNvSpPr txBox="1">
            <a:spLocks noChangeArrowheads="1"/>
          </p:cNvSpPr>
          <p:nvPr/>
        </p:nvSpPr>
        <p:spPr bwMode="auto">
          <a:xfrm>
            <a:off x="8072438" y="5141913"/>
            <a:ext cx="857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/>
              <a:t>2015</a:t>
            </a:r>
            <a:endParaRPr lang="es-ES" sz="1800"/>
          </a:p>
        </p:txBody>
      </p:sp>
      <p:sp>
        <p:nvSpPr>
          <p:cNvPr id="39" name="38 Triángulo isósceles"/>
          <p:cNvSpPr/>
          <p:nvPr/>
        </p:nvSpPr>
        <p:spPr>
          <a:xfrm>
            <a:off x="8315325" y="4705350"/>
            <a:ext cx="142875" cy="2857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5" name="44 Abrir llave"/>
          <p:cNvSpPr>
            <a:spLocks/>
          </p:cNvSpPr>
          <p:nvPr/>
        </p:nvSpPr>
        <p:spPr bwMode="auto">
          <a:xfrm rot="5400000">
            <a:off x="7643813" y="3929063"/>
            <a:ext cx="285750" cy="114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latin typeface="+mn-lt"/>
              <a:ea typeface="+mn-ea"/>
              <a:cs typeface="+mn-cs"/>
            </a:endParaRPr>
          </a:p>
        </p:txBody>
      </p:sp>
      <p:sp>
        <p:nvSpPr>
          <p:cNvPr id="49" name="20 Rectángulo"/>
          <p:cNvSpPr>
            <a:spLocks noChangeArrowheads="1"/>
          </p:cNvSpPr>
          <p:nvPr/>
        </p:nvSpPr>
        <p:spPr bwMode="auto">
          <a:xfrm>
            <a:off x="214313" y="2655888"/>
            <a:ext cx="2160587" cy="7334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 smtClean="0">
                <a:latin typeface="Arial"/>
                <a:cs typeface="Arial"/>
              </a:rPr>
              <a:t>INFRASTRUCTURE</a:t>
            </a:r>
            <a:endParaRPr lang="es-CO" sz="1600" b="1" dirty="0">
              <a:latin typeface="Arial"/>
              <a:cs typeface="Arial"/>
            </a:endParaRPr>
          </a:p>
        </p:txBody>
      </p:sp>
      <p:sp>
        <p:nvSpPr>
          <p:cNvPr id="50" name="21 Rectángulo"/>
          <p:cNvSpPr>
            <a:spLocks noChangeArrowheads="1"/>
          </p:cNvSpPr>
          <p:nvPr/>
        </p:nvSpPr>
        <p:spPr bwMode="auto">
          <a:xfrm>
            <a:off x="214313" y="1870075"/>
            <a:ext cx="2160587" cy="539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s-CO" sz="1400" b="1" dirty="0">
                <a:solidFill>
                  <a:srgbClr val="000000"/>
                </a:solidFill>
                <a:latin typeface="Arial"/>
                <a:cs typeface="Arial"/>
              </a:rPr>
              <a:t>REGULATION</a:t>
            </a:r>
          </a:p>
          <a:p>
            <a:pPr algn="ctr">
              <a:defRPr/>
            </a:pPr>
            <a:endParaRPr lang="es-CO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s-CO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s-E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22 Rectángulo"/>
          <p:cNvSpPr>
            <a:spLocks noChangeArrowheads="1"/>
          </p:cNvSpPr>
          <p:nvPr/>
        </p:nvSpPr>
        <p:spPr bwMode="auto">
          <a:xfrm>
            <a:off x="214313" y="1155700"/>
            <a:ext cx="2160587" cy="539750"/>
          </a:xfrm>
          <a:prstGeom prst="rect">
            <a:avLst/>
          </a:prstGeom>
          <a:solidFill>
            <a:srgbClr val="0072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r>
              <a:rPr lang="es-ES" sz="1400" b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CUSTOMER</a:t>
            </a: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  <a:p>
            <a:pPr algn="ctr">
              <a:defRPr/>
            </a:pPr>
            <a:endParaRPr lang="es-CO" sz="1400" b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6" name="39 Rectángulo"/>
          <p:cNvSpPr>
            <a:spLocks noChangeArrowheads="1"/>
          </p:cNvSpPr>
          <p:nvPr/>
        </p:nvSpPr>
        <p:spPr bwMode="auto">
          <a:xfrm>
            <a:off x="2500313" y="2668588"/>
            <a:ext cx="2357437" cy="7413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ea typeface="+mn-ea"/>
                <a:cs typeface="Arial"/>
              </a:rPr>
              <a:t>IN Recloser</a:t>
            </a:r>
            <a:endParaRPr lang="es-ES" sz="1000" b="1" dirty="0">
              <a:latin typeface="Arial"/>
              <a:ea typeface="+mn-ea"/>
              <a:cs typeface="Arial"/>
            </a:endParaRPr>
          </a:p>
        </p:txBody>
      </p:sp>
      <p:sp>
        <p:nvSpPr>
          <p:cNvPr id="57" name="40 Rectángulo"/>
          <p:cNvSpPr>
            <a:spLocks noChangeArrowheads="1"/>
          </p:cNvSpPr>
          <p:nvPr/>
        </p:nvSpPr>
        <p:spPr bwMode="auto">
          <a:xfrm>
            <a:off x="4857750" y="2665413"/>
            <a:ext cx="2357438" cy="758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IN/OUT Recloser</a:t>
            </a:r>
          </a:p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Switches</a:t>
            </a:r>
          </a:p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New platform of </a:t>
            </a:r>
            <a:r>
              <a:rPr lang="es-CO" sz="1000" b="1" dirty="0" err="1" smtClean="0">
                <a:latin typeface="Arial"/>
                <a:cs typeface="Arial"/>
              </a:rPr>
              <a:t>communications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58" name="41 Rectángulo"/>
          <p:cNvSpPr>
            <a:spLocks noChangeArrowheads="1"/>
          </p:cNvSpPr>
          <p:nvPr/>
        </p:nvSpPr>
        <p:spPr bwMode="auto">
          <a:xfrm>
            <a:off x="4857750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900" b="1" dirty="0">
                <a:solidFill>
                  <a:srgbClr val="000000"/>
                </a:solidFill>
                <a:latin typeface="Arial"/>
                <a:cs typeface="Arial"/>
              </a:rPr>
              <a:t>CREG043</a:t>
            </a:r>
            <a:endParaRPr lang="es-ES" sz="9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s-CO" sz="900" b="1" dirty="0">
                <a:solidFill>
                  <a:srgbClr val="000000"/>
                </a:solidFill>
                <a:latin typeface="Arial"/>
                <a:cs typeface="Arial"/>
              </a:rPr>
              <a:t>Resolution</a:t>
            </a:r>
            <a:endParaRPr lang="es-ES" sz="9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0" name="43 Rectángulo"/>
          <p:cNvSpPr>
            <a:spLocks noChangeArrowheads="1"/>
          </p:cNvSpPr>
          <p:nvPr/>
        </p:nvSpPr>
        <p:spPr bwMode="auto">
          <a:xfrm>
            <a:off x="7215188" y="2652713"/>
            <a:ext cx="1214437" cy="7762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s-CO" sz="1000" b="1" dirty="0">
                <a:latin typeface="Arial"/>
                <a:cs typeface="Arial"/>
              </a:rPr>
              <a:t>Automation Manoeuver  Devices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46" name="45 Proceso"/>
          <p:cNvSpPr/>
          <p:nvPr/>
        </p:nvSpPr>
        <p:spPr>
          <a:xfrm>
            <a:off x="4852988" y="2643188"/>
            <a:ext cx="2362200" cy="2428875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944" name="30 CuadroTexto"/>
          <p:cNvSpPr txBox="1">
            <a:spLocks noChangeArrowheads="1"/>
          </p:cNvSpPr>
          <p:nvPr/>
        </p:nvSpPr>
        <p:spPr bwMode="auto">
          <a:xfrm>
            <a:off x="2487613" y="4095750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 Devices </a:t>
            </a:r>
            <a:endParaRPr lang="es-ES" sz="1100"/>
          </a:p>
        </p:txBody>
      </p:sp>
      <p:sp>
        <p:nvSpPr>
          <p:cNvPr id="38945" name="45 CuadroTexto"/>
          <p:cNvSpPr txBox="1">
            <a:spLocks noChangeArrowheads="1"/>
          </p:cNvSpPr>
          <p:nvPr/>
        </p:nvSpPr>
        <p:spPr bwMode="auto">
          <a:xfrm>
            <a:off x="7021513" y="3927475"/>
            <a:ext cx="1798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Logic Operation and Automatión  </a:t>
            </a:r>
          </a:p>
        </p:txBody>
      </p:sp>
      <p:sp>
        <p:nvSpPr>
          <p:cNvPr id="38946" name="36 CuadroTexto"/>
          <p:cNvSpPr txBox="1">
            <a:spLocks noChangeArrowheads="1"/>
          </p:cNvSpPr>
          <p:nvPr/>
        </p:nvSpPr>
        <p:spPr bwMode="auto">
          <a:xfrm>
            <a:off x="5000625" y="5929313"/>
            <a:ext cx="2143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100"/>
              <a:t>Remote controlled Circuits</a:t>
            </a:r>
            <a:endParaRPr lang="es-ES" sz="1100"/>
          </a:p>
        </p:txBody>
      </p:sp>
      <p:sp>
        <p:nvSpPr>
          <p:cNvPr id="62" name="61 Rectángulo"/>
          <p:cNvSpPr>
            <a:spLocks noChangeArrowheads="1"/>
          </p:cNvSpPr>
          <p:nvPr/>
        </p:nvSpPr>
        <p:spPr bwMode="auto">
          <a:xfrm>
            <a:off x="2500313" y="1143000"/>
            <a:ext cx="5929312" cy="571500"/>
          </a:xfrm>
          <a:prstGeom prst="rect">
            <a:avLst/>
          </a:prstGeom>
          <a:solidFill>
            <a:srgbClr val="0072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O" sz="900" b="1" dirty="0">
                <a:solidFill>
                  <a:schemeClr val="lt1"/>
                </a:solidFill>
                <a:latin typeface="Arial"/>
                <a:cs typeface="Arial"/>
              </a:rPr>
              <a:t>STRENGTHENING THE POWER SYSTEM AND GROWTH DISTRIBUTION SYSTEM</a:t>
            </a:r>
            <a:endParaRPr lang="es-ES" sz="900" b="1" dirty="0">
              <a:solidFill>
                <a:schemeClr val="lt1"/>
              </a:solidFill>
              <a:latin typeface="Arial"/>
              <a:cs typeface="Arial"/>
            </a:endParaRPr>
          </a:p>
        </p:txBody>
      </p:sp>
      <p:sp>
        <p:nvSpPr>
          <p:cNvPr id="63" name="62 Rectángulo"/>
          <p:cNvSpPr>
            <a:spLocks noChangeArrowheads="1"/>
          </p:cNvSpPr>
          <p:nvPr/>
        </p:nvSpPr>
        <p:spPr bwMode="auto">
          <a:xfrm>
            <a:off x="2428875" y="1857375"/>
            <a:ext cx="2357438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O" sz="9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Law 143/94,  CREG 025/95: </a:t>
            </a:r>
            <a:r>
              <a:rPr lang="es-CO" sz="9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Quality</a:t>
            </a:r>
            <a:r>
              <a:rPr lang="es-CO" sz="9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Security and </a:t>
            </a:r>
            <a:r>
              <a:rPr lang="es-CO" sz="900" b="1" dirty="0" err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Reliabity</a:t>
            </a:r>
            <a:r>
              <a:rPr lang="es-CO" sz="9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 , Res. MME 18 2148 2007 y Res. CREG 097/08</a:t>
            </a:r>
            <a:endParaRPr lang="es-ES" sz="9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9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4"/>
          <p:cNvGrpSpPr>
            <a:grpSpLocks/>
          </p:cNvGrpSpPr>
          <p:nvPr/>
        </p:nvGrpSpPr>
        <p:grpSpPr bwMode="auto">
          <a:xfrm>
            <a:off x="1042988" y="611188"/>
            <a:ext cx="8097837" cy="269875"/>
            <a:chOff x="657" y="385"/>
            <a:chExt cx="5101" cy="170"/>
          </a:xfrm>
        </p:grpSpPr>
        <p:sp>
          <p:nvSpPr>
            <p:cNvPr id="39991" name="Rectangle 8"/>
            <p:cNvSpPr>
              <a:spLocks noChangeArrowheads="1"/>
            </p:cNvSpPr>
            <p:nvPr/>
          </p:nvSpPr>
          <p:spPr bwMode="auto">
            <a:xfrm>
              <a:off x="1156" y="385"/>
              <a:ext cx="4602" cy="170"/>
            </a:xfrm>
            <a:prstGeom prst="rect">
              <a:avLst/>
            </a:prstGeom>
            <a:solidFill>
              <a:srgbClr val="CCD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39992" name="Rectangle 9"/>
            <p:cNvSpPr>
              <a:spLocks noChangeArrowheads="1"/>
            </p:cNvSpPr>
            <p:nvPr/>
          </p:nvSpPr>
          <p:spPr bwMode="auto">
            <a:xfrm>
              <a:off x="657" y="385"/>
              <a:ext cx="998" cy="17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D4D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s-CO" sz="1900" u="sng">
                <a:solidFill>
                  <a:srgbClr val="CCE1E8"/>
                </a:solidFill>
                <a:cs typeface="Arial" charset="0"/>
              </a:endParaRPr>
            </a:p>
          </p:txBody>
        </p:sp>
      </p:grpSp>
      <p:grpSp>
        <p:nvGrpSpPr>
          <p:cNvPr id="39941" name="Group 42"/>
          <p:cNvGrpSpPr>
            <a:grpSpLocks/>
          </p:cNvGrpSpPr>
          <p:nvPr/>
        </p:nvGrpSpPr>
        <p:grpSpPr bwMode="auto">
          <a:xfrm>
            <a:off x="1547813" y="315913"/>
            <a:ext cx="7434262" cy="547688"/>
            <a:chOff x="975" y="199"/>
            <a:chExt cx="4683" cy="345"/>
          </a:xfrm>
        </p:grpSpPr>
        <p:sp>
          <p:nvSpPr>
            <p:cNvPr id="39987" name="Text Box 15"/>
            <p:cNvSpPr txBox="1">
              <a:spLocks noChangeArrowheads="1"/>
            </p:cNvSpPr>
            <p:nvPr/>
          </p:nvSpPr>
          <p:spPr bwMode="auto">
            <a:xfrm>
              <a:off x="975" y="199"/>
              <a:ext cx="46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b="1" dirty="0">
                  <a:cs typeface="Arial" charset="0"/>
                </a:rPr>
                <a:t>Infrastructure Progress</a:t>
              </a:r>
              <a:endParaRPr lang="es-ES" b="1" dirty="0">
                <a:cs typeface="Arial" charset="0"/>
              </a:endParaRPr>
            </a:p>
          </p:txBody>
        </p:sp>
        <p:sp>
          <p:nvSpPr>
            <p:cNvPr id="39988" name="Text Box 16"/>
            <p:cNvSpPr txBox="1">
              <a:spLocks noChangeArrowheads="1"/>
            </p:cNvSpPr>
            <p:nvPr/>
          </p:nvSpPr>
          <p:spPr bwMode="auto">
            <a:xfrm>
              <a:off x="986" y="408"/>
              <a:ext cx="46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CO" sz="1400" b="1">
                  <a:solidFill>
                    <a:srgbClr val="002261"/>
                  </a:solidFill>
                  <a:cs typeface="Arial" charset="0"/>
                </a:rPr>
                <a:t>2011- 2013</a:t>
              </a:r>
              <a:endParaRPr lang="es-ES" sz="1400" b="1">
                <a:solidFill>
                  <a:srgbClr val="002261"/>
                </a:solidFill>
                <a:cs typeface="Arial" charset="0"/>
              </a:endParaRPr>
            </a:p>
          </p:txBody>
        </p:sp>
      </p:grpSp>
      <p:sp>
        <p:nvSpPr>
          <p:cNvPr id="182" name="181 CuadroTexto"/>
          <p:cNvSpPr txBox="1">
            <a:spLocks noChangeArrowheads="1"/>
          </p:cNvSpPr>
          <p:nvPr/>
        </p:nvSpPr>
        <p:spPr bwMode="auto">
          <a:xfrm>
            <a:off x="7452320" y="5857875"/>
            <a:ext cx="1405930" cy="36933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da-DK" dirty="0" smtClean="0">
                <a:solidFill>
                  <a:srgbClr val="000000"/>
                </a:solidFill>
                <a:cs typeface="+mn-cs"/>
              </a:rPr>
              <a:t>overhead</a:t>
            </a:r>
            <a:endParaRPr lang="es-ES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3" name="182 Elipse"/>
          <p:cNvSpPr>
            <a:spLocks noChangeArrowheads="1"/>
          </p:cNvSpPr>
          <p:nvPr/>
        </p:nvSpPr>
        <p:spPr bwMode="auto">
          <a:xfrm>
            <a:off x="3703638" y="2286000"/>
            <a:ext cx="471487" cy="3921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183 Elipse"/>
          <p:cNvSpPr>
            <a:spLocks noChangeArrowheads="1"/>
          </p:cNvSpPr>
          <p:nvPr/>
        </p:nvSpPr>
        <p:spPr bwMode="auto">
          <a:xfrm>
            <a:off x="3932238" y="2297113"/>
            <a:ext cx="471487" cy="392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85" name="184 Conector recto"/>
          <p:cNvCxnSpPr>
            <a:cxnSpLocks noChangeShapeType="1"/>
          </p:cNvCxnSpPr>
          <p:nvPr/>
        </p:nvCxnSpPr>
        <p:spPr bwMode="auto">
          <a:xfrm flipV="1">
            <a:off x="4403725" y="2520950"/>
            <a:ext cx="4111625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6" name="185 Rectángulo"/>
          <p:cNvSpPr>
            <a:spLocks noChangeArrowheads="1"/>
          </p:cNvSpPr>
          <p:nvPr/>
        </p:nvSpPr>
        <p:spPr bwMode="auto">
          <a:xfrm>
            <a:off x="4479925" y="2451100"/>
            <a:ext cx="228600" cy="184150"/>
          </a:xfrm>
          <a:prstGeom prst="rect">
            <a:avLst/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186 CuadroTexto"/>
          <p:cNvSpPr txBox="1"/>
          <p:nvPr/>
        </p:nvSpPr>
        <p:spPr>
          <a:xfrm>
            <a:off x="5381625" y="2311400"/>
            <a:ext cx="287338" cy="369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endParaRPr lang="es-E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88" name="187 CuadroTexto"/>
          <p:cNvSpPr txBox="1"/>
          <p:nvPr/>
        </p:nvSpPr>
        <p:spPr>
          <a:xfrm>
            <a:off x="6670675" y="2306638"/>
            <a:ext cx="287338" cy="369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endParaRPr lang="es-E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89" name="188 Elipse"/>
          <p:cNvSpPr>
            <a:spLocks noChangeArrowheads="1"/>
          </p:cNvSpPr>
          <p:nvPr/>
        </p:nvSpPr>
        <p:spPr bwMode="auto">
          <a:xfrm>
            <a:off x="3698875" y="5265738"/>
            <a:ext cx="471488" cy="3921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0" name="189 Elipse"/>
          <p:cNvSpPr>
            <a:spLocks noChangeArrowheads="1"/>
          </p:cNvSpPr>
          <p:nvPr/>
        </p:nvSpPr>
        <p:spPr bwMode="auto">
          <a:xfrm>
            <a:off x="3927475" y="5276850"/>
            <a:ext cx="471488" cy="3921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1" name="190 Conector recto"/>
          <p:cNvCxnSpPr>
            <a:cxnSpLocks noChangeShapeType="1"/>
            <a:endCxn id="197" idx="1"/>
          </p:cNvCxnSpPr>
          <p:nvPr/>
        </p:nvCxnSpPr>
        <p:spPr bwMode="auto">
          <a:xfrm flipV="1">
            <a:off x="4398963" y="5499100"/>
            <a:ext cx="221615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2" name="191 Rectángulo"/>
          <p:cNvSpPr>
            <a:spLocks noChangeArrowheads="1"/>
          </p:cNvSpPr>
          <p:nvPr/>
        </p:nvSpPr>
        <p:spPr bwMode="auto">
          <a:xfrm>
            <a:off x="4475163" y="5430838"/>
            <a:ext cx="228600" cy="184150"/>
          </a:xfrm>
          <a:prstGeom prst="rect">
            <a:avLst/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55" name="192 CuadroTexto"/>
          <p:cNvSpPr txBox="1">
            <a:spLocks noChangeArrowheads="1"/>
          </p:cNvSpPr>
          <p:nvPr/>
        </p:nvSpPr>
        <p:spPr bwMode="auto">
          <a:xfrm>
            <a:off x="4806950" y="5618163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800">
                <a:solidFill>
                  <a:srgbClr val="000000"/>
                </a:solidFill>
              </a:rPr>
              <a:t>I</a:t>
            </a:r>
            <a:endParaRPr lang="es-ES" sz="1800">
              <a:solidFill>
                <a:srgbClr val="000000"/>
              </a:solidFill>
            </a:endParaRPr>
          </a:p>
        </p:txBody>
      </p:sp>
      <p:sp>
        <p:nvSpPr>
          <p:cNvPr id="194" name="193 CuadroTexto"/>
          <p:cNvSpPr txBox="1"/>
          <p:nvPr/>
        </p:nvSpPr>
        <p:spPr>
          <a:xfrm>
            <a:off x="5378450" y="5291138"/>
            <a:ext cx="287338" cy="369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endParaRPr lang="es-E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195" name="194 Conector recto"/>
          <p:cNvCxnSpPr>
            <a:cxnSpLocks noChangeShapeType="1"/>
          </p:cNvCxnSpPr>
          <p:nvPr/>
        </p:nvCxnSpPr>
        <p:spPr bwMode="auto">
          <a:xfrm flipV="1">
            <a:off x="6792913" y="5500688"/>
            <a:ext cx="1681162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958" name="195 CuadroTexto"/>
          <p:cNvSpPr txBox="1">
            <a:spLocks noChangeArrowheads="1"/>
          </p:cNvSpPr>
          <p:nvPr/>
        </p:nvSpPr>
        <p:spPr bwMode="auto">
          <a:xfrm>
            <a:off x="6588125" y="3933825"/>
            <a:ext cx="1751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900" b="1">
                <a:solidFill>
                  <a:srgbClr val="000000"/>
                </a:solidFill>
              </a:rPr>
              <a:t>RECLOSER OR SWITCH THAT </a:t>
            </a:r>
          </a:p>
          <a:p>
            <a:pPr algn="ctr" eaLnBrk="1" hangingPunct="1"/>
            <a:r>
              <a:rPr lang="es-ES" sz="900" b="1">
                <a:solidFill>
                  <a:srgbClr val="000000"/>
                </a:solidFill>
              </a:rPr>
              <a:t> SUPPLY OR A LINK BETWEEN TWO CIRCUITS</a:t>
            </a:r>
          </a:p>
        </p:txBody>
      </p:sp>
      <p:sp>
        <p:nvSpPr>
          <p:cNvPr id="197" name="196 CuadroTexto"/>
          <p:cNvSpPr txBox="1"/>
          <p:nvPr/>
        </p:nvSpPr>
        <p:spPr>
          <a:xfrm>
            <a:off x="6615113" y="5313363"/>
            <a:ext cx="287337" cy="369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rgbClr val="000000"/>
                </a:solidFill>
                <a:ea typeface="+mn-ea"/>
                <a:cs typeface="+mn-cs"/>
              </a:rPr>
              <a:t>R</a:t>
            </a:r>
            <a:endParaRPr lang="es-E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9960" name="197 CuadroTexto"/>
          <p:cNvSpPr txBox="1">
            <a:spLocks noChangeArrowheads="1"/>
          </p:cNvSpPr>
          <p:nvPr/>
        </p:nvSpPr>
        <p:spPr bwMode="auto">
          <a:xfrm>
            <a:off x="381000" y="1600200"/>
            <a:ext cx="2382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sz="1100" b="1">
                <a:solidFill>
                  <a:srgbClr val="000000"/>
                </a:solidFill>
              </a:rPr>
              <a:t> CASE 1:   CIRCUITS </a:t>
            </a:r>
          </a:p>
          <a:p>
            <a:pPr eaLnBrk="1" hangingPunct="1"/>
            <a:r>
              <a:rPr lang="es-CO" sz="1100" b="1">
                <a:solidFill>
                  <a:srgbClr val="000000"/>
                </a:solidFill>
              </a:rPr>
              <a:t>WITH EXIST RC´S</a:t>
            </a:r>
            <a:endParaRPr lang="es-ES" sz="1100" b="1">
              <a:solidFill>
                <a:srgbClr val="000000"/>
              </a:solidFill>
            </a:endParaRPr>
          </a:p>
        </p:txBody>
      </p:sp>
      <p:cxnSp>
        <p:nvCxnSpPr>
          <p:cNvPr id="199" name="198 Conector recto"/>
          <p:cNvCxnSpPr/>
          <p:nvPr/>
        </p:nvCxnSpPr>
        <p:spPr>
          <a:xfrm rot="5400000">
            <a:off x="7011988" y="4011613"/>
            <a:ext cx="2965450" cy="12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2" name="199 CuadroTexto"/>
          <p:cNvSpPr txBox="1">
            <a:spLocks noChangeArrowheads="1"/>
          </p:cNvSpPr>
          <p:nvPr/>
        </p:nvSpPr>
        <p:spPr bwMode="auto">
          <a:xfrm>
            <a:off x="8320088" y="3525838"/>
            <a:ext cx="287337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CO" sz="1600" dirty="0">
                <a:solidFill>
                  <a:srgbClr val="000000"/>
                </a:solidFill>
              </a:rPr>
              <a:t>R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01" name="200 CuadroTexto"/>
          <p:cNvSpPr txBox="1"/>
          <p:nvPr/>
        </p:nvSpPr>
        <p:spPr>
          <a:xfrm>
            <a:off x="669925" y="5476875"/>
            <a:ext cx="1797050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ea typeface="+mn-ea"/>
                <a:cs typeface="+mn-cs"/>
              </a:rPr>
              <a:t>SCADA/SAC</a:t>
            </a:r>
            <a:endParaRPr lang="es-ES" sz="105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03" name="202 CuadroTexto"/>
          <p:cNvSpPr txBox="1"/>
          <p:nvPr/>
        </p:nvSpPr>
        <p:spPr>
          <a:xfrm>
            <a:off x="669925" y="4075113"/>
            <a:ext cx="1797050" cy="4159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ea typeface="+mn-ea"/>
                <a:cs typeface="+mn-cs"/>
              </a:rPr>
              <a:t>Server VPN </a:t>
            </a:r>
          </a:p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ea typeface="+mn-ea"/>
                <a:cs typeface="+mn-cs"/>
              </a:rPr>
              <a:t>Net</a:t>
            </a:r>
            <a:endParaRPr lang="es-ES" sz="105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04" name="203 CuadroTexto"/>
          <p:cNvSpPr txBox="1"/>
          <p:nvPr/>
        </p:nvSpPr>
        <p:spPr>
          <a:xfrm>
            <a:off x="669925" y="3190875"/>
            <a:ext cx="1797050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ea typeface="+mn-ea"/>
                <a:cs typeface="+mn-cs"/>
              </a:rPr>
              <a:t>Operator GPRS</a:t>
            </a:r>
            <a:endParaRPr lang="es-ES" sz="105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205" name="204 Conector recto de flecha"/>
          <p:cNvCxnSpPr>
            <a:stCxn id="204" idx="2"/>
            <a:endCxn id="203" idx="0"/>
          </p:cNvCxnSpPr>
          <p:nvPr/>
        </p:nvCxnSpPr>
        <p:spPr>
          <a:xfrm rot="16200000" flipH="1">
            <a:off x="1253331" y="3759994"/>
            <a:ext cx="63023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8" name="205 CuadroTexto"/>
          <p:cNvSpPr txBox="1">
            <a:spLocks noChangeArrowheads="1"/>
          </p:cNvSpPr>
          <p:nvPr/>
        </p:nvSpPr>
        <p:spPr bwMode="auto">
          <a:xfrm>
            <a:off x="6188075" y="3186113"/>
            <a:ext cx="10318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>
                <a:solidFill>
                  <a:srgbClr val="000000"/>
                </a:solidFill>
              </a:rPr>
              <a:t>Link GPRS in </a:t>
            </a:r>
          </a:p>
          <a:p>
            <a:pPr eaLnBrk="1" hangingPunct="1"/>
            <a:r>
              <a:rPr lang="es-ES" sz="1100">
                <a:solidFill>
                  <a:srgbClr val="000000"/>
                </a:solidFill>
              </a:rPr>
              <a:t>IEC 104</a:t>
            </a:r>
            <a:endParaRPr lang="en-US" sz="1100">
              <a:solidFill>
                <a:srgbClr val="000000"/>
              </a:solidFill>
            </a:endParaRPr>
          </a:p>
        </p:txBody>
      </p:sp>
      <p:cxnSp>
        <p:nvCxnSpPr>
          <p:cNvPr id="207" name="206 Conector recto de flecha"/>
          <p:cNvCxnSpPr/>
          <p:nvPr/>
        </p:nvCxnSpPr>
        <p:spPr>
          <a:xfrm rot="10800000" flipV="1">
            <a:off x="2697163" y="2757488"/>
            <a:ext cx="2493962" cy="442912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207 Conector recto de flecha"/>
          <p:cNvCxnSpPr/>
          <p:nvPr/>
        </p:nvCxnSpPr>
        <p:spPr>
          <a:xfrm rot="10800000">
            <a:off x="2765425" y="3367088"/>
            <a:ext cx="5278438" cy="428625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208 Conector recto de flecha"/>
          <p:cNvCxnSpPr/>
          <p:nvPr/>
        </p:nvCxnSpPr>
        <p:spPr>
          <a:xfrm rot="10800000">
            <a:off x="2724150" y="3616325"/>
            <a:ext cx="2701925" cy="152400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209 Conector recto de flecha"/>
          <p:cNvCxnSpPr/>
          <p:nvPr/>
        </p:nvCxnSpPr>
        <p:spPr>
          <a:xfrm rot="10800000">
            <a:off x="2808288" y="3505200"/>
            <a:ext cx="4059237" cy="1690688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210 CuadroTexto"/>
          <p:cNvSpPr txBox="1"/>
          <p:nvPr/>
        </p:nvSpPr>
        <p:spPr>
          <a:xfrm>
            <a:off x="3689350" y="5975350"/>
            <a:ext cx="1798638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ea typeface="+mn-ea"/>
                <a:cs typeface="+mn-cs"/>
              </a:rPr>
              <a:t>RTU   SE  2</a:t>
            </a:r>
            <a:endParaRPr lang="es-ES" sz="105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12" name="211 CuadroTexto"/>
          <p:cNvSpPr txBox="1"/>
          <p:nvPr/>
        </p:nvSpPr>
        <p:spPr>
          <a:xfrm>
            <a:off x="3689350" y="1804988"/>
            <a:ext cx="1798638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ea typeface="+mn-ea"/>
                <a:cs typeface="+mn-cs"/>
              </a:rPr>
              <a:t>RTU SE  1</a:t>
            </a:r>
            <a:endParaRPr lang="es-ES" sz="105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213" name="212 Conector angular"/>
          <p:cNvCxnSpPr>
            <a:stCxn id="211" idx="1"/>
            <a:endCxn id="201" idx="3"/>
          </p:cNvCxnSpPr>
          <p:nvPr/>
        </p:nvCxnSpPr>
        <p:spPr>
          <a:xfrm rot="10800000">
            <a:off x="2466975" y="5603875"/>
            <a:ext cx="1222375" cy="49847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213 Conector recto de flecha"/>
          <p:cNvCxnSpPr>
            <a:stCxn id="192" idx="2"/>
            <a:endCxn id="211" idx="0"/>
          </p:cNvCxnSpPr>
          <p:nvPr/>
        </p:nvCxnSpPr>
        <p:spPr>
          <a:xfrm rot="5400000">
            <a:off x="4409282" y="5795169"/>
            <a:ext cx="3603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214 Conector recto de flecha"/>
          <p:cNvCxnSpPr>
            <a:stCxn id="186" idx="0"/>
            <a:endCxn id="212" idx="2"/>
          </p:cNvCxnSpPr>
          <p:nvPr/>
        </p:nvCxnSpPr>
        <p:spPr>
          <a:xfrm rot="16200000" flipV="1">
            <a:off x="4395788" y="2252663"/>
            <a:ext cx="392112" cy="4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215 Conector recto de flecha"/>
          <p:cNvCxnSpPr>
            <a:stCxn id="212" idx="3"/>
          </p:cNvCxnSpPr>
          <p:nvPr/>
        </p:nvCxnSpPr>
        <p:spPr>
          <a:xfrm>
            <a:off x="5487988" y="1931988"/>
            <a:ext cx="588962" cy="7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216 CuadroTexto"/>
          <p:cNvSpPr txBox="1"/>
          <p:nvPr/>
        </p:nvSpPr>
        <p:spPr>
          <a:xfrm>
            <a:off x="6045200" y="1792288"/>
            <a:ext cx="1798638" cy="25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050" b="1" dirty="0">
                <a:solidFill>
                  <a:srgbClr val="000000"/>
                </a:solidFill>
                <a:ea typeface="+mn-ea"/>
                <a:cs typeface="+mn-cs"/>
              </a:rPr>
              <a:t>SCADA/SAC</a:t>
            </a:r>
            <a:endParaRPr lang="es-ES" sz="105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cxnSp>
        <p:nvCxnSpPr>
          <p:cNvPr id="218" name="217 Conector recto de flecha"/>
          <p:cNvCxnSpPr/>
          <p:nvPr/>
        </p:nvCxnSpPr>
        <p:spPr>
          <a:xfrm rot="10800000" flipV="1">
            <a:off x="2738438" y="2757488"/>
            <a:ext cx="3879850" cy="525462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1" name="218 CuadroTexto"/>
          <p:cNvSpPr txBox="1">
            <a:spLocks noChangeArrowheads="1"/>
          </p:cNvSpPr>
          <p:nvPr/>
        </p:nvSpPr>
        <p:spPr bwMode="auto">
          <a:xfrm>
            <a:off x="898525" y="5208588"/>
            <a:ext cx="1352550" cy="261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>
                <a:solidFill>
                  <a:srgbClr val="000000"/>
                </a:solidFill>
              </a:rPr>
              <a:t>Front End IEC 104</a:t>
            </a:r>
            <a:endParaRPr lang="en-US" sz="1100">
              <a:solidFill>
                <a:srgbClr val="000000"/>
              </a:solidFill>
            </a:endParaRPr>
          </a:p>
        </p:txBody>
      </p:sp>
      <p:cxnSp>
        <p:nvCxnSpPr>
          <p:cNvPr id="220" name="219 Conector recto de flecha"/>
          <p:cNvCxnSpPr>
            <a:stCxn id="203" idx="2"/>
            <a:endCxn id="39981" idx="0"/>
          </p:cNvCxnSpPr>
          <p:nvPr/>
        </p:nvCxnSpPr>
        <p:spPr>
          <a:xfrm rot="16200000" flipH="1">
            <a:off x="1212850" y="4846638"/>
            <a:ext cx="717550" cy="63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3" name="48 CuadroTexto"/>
          <p:cNvSpPr txBox="1">
            <a:spLocks noChangeArrowheads="1"/>
          </p:cNvSpPr>
          <p:nvPr/>
        </p:nvSpPr>
        <p:spPr bwMode="auto">
          <a:xfrm>
            <a:off x="214313" y="1214438"/>
            <a:ext cx="707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O" b="1">
                <a:solidFill>
                  <a:srgbClr val="000000"/>
                </a:solidFill>
              </a:rPr>
              <a:t>Outline with Remote Control Circuits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1733550" y="6556374"/>
            <a:ext cx="50482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Our Distribution System in front of the development of Colombia</a:t>
            </a:r>
          </a:p>
        </p:txBody>
      </p:sp>
      <p:sp>
        <p:nvSpPr>
          <p:cNvPr id="61" name="186 Rayo"/>
          <p:cNvSpPr/>
          <p:nvPr/>
        </p:nvSpPr>
        <p:spPr>
          <a:xfrm>
            <a:off x="4876800" y="1981200"/>
            <a:ext cx="312738" cy="496888"/>
          </a:xfrm>
          <a:prstGeom prst="lightningBolt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2" name="188 CuadroTexto"/>
          <p:cNvSpPr txBox="1">
            <a:spLocks noChangeArrowheads="1"/>
          </p:cNvSpPr>
          <p:nvPr/>
        </p:nvSpPr>
        <p:spPr bwMode="auto">
          <a:xfrm>
            <a:off x="304801" y="2062371"/>
            <a:ext cx="2819400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CO" sz="1050" b="1" dirty="0" smtClean="0"/>
              <a:t>Fault </a:t>
            </a:r>
            <a:r>
              <a:rPr lang="es-CO" sz="1050" b="1" dirty="0"/>
              <a:t>in 1</a:t>
            </a:r>
          </a:p>
          <a:p>
            <a:pPr algn="just" eaLnBrk="1" hangingPunct="1"/>
            <a:r>
              <a:rPr lang="es-CO" sz="1050" b="1" dirty="0"/>
              <a:t>Open the main breaker of the substation and </a:t>
            </a:r>
            <a:r>
              <a:rPr lang="es-CO" sz="1050" b="1" dirty="0" smtClean="0"/>
              <a:t>then open the recloser 1 near </a:t>
            </a:r>
            <a:r>
              <a:rPr lang="es-CO" sz="1050" b="1" dirty="0"/>
              <a:t>of the place where the fault occured. Also the </a:t>
            </a:r>
            <a:r>
              <a:rPr lang="es-CO" sz="1050" b="1" dirty="0" smtClean="0"/>
              <a:t>center control operator </a:t>
            </a:r>
            <a:r>
              <a:rPr lang="es-CO" sz="1050" b="1" dirty="0"/>
              <a:t>send the signal to close the </a:t>
            </a:r>
            <a:r>
              <a:rPr lang="es-CO" sz="1050" b="1" dirty="0" smtClean="0"/>
              <a:t>Recloser </a:t>
            </a:r>
            <a:r>
              <a:rPr lang="es-CO" sz="1050" b="1" dirty="0"/>
              <a:t>that link two circuits</a:t>
            </a:r>
            <a:endParaRPr lang="es-ES" sz="1050" b="1" dirty="0"/>
          </a:p>
          <a:p>
            <a:pPr algn="just" eaLnBrk="1" hangingPunct="1"/>
            <a:endParaRPr lang="es-ES" sz="1050" b="1" dirty="0"/>
          </a:p>
        </p:txBody>
      </p:sp>
      <p:sp>
        <p:nvSpPr>
          <p:cNvPr id="51" name="50 Rectángulo"/>
          <p:cNvSpPr/>
          <p:nvPr/>
        </p:nvSpPr>
        <p:spPr>
          <a:xfrm>
            <a:off x="7630218" y="6286520"/>
            <a:ext cx="1500166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Rectángulo"/>
          <p:cNvSpPr/>
          <p:nvPr/>
        </p:nvSpPr>
        <p:spPr>
          <a:xfrm>
            <a:off x="-32" y="5857892"/>
            <a:ext cx="1285884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64" name="201 CuadroTexto"/>
          <p:cNvSpPr txBox="1">
            <a:spLocks noChangeArrowheads="1"/>
          </p:cNvSpPr>
          <p:nvPr/>
        </p:nvSpPr>
        <p:spPr bwMode="auto">
          <a:xfrm>
            <a:off x="771525" y="5805488"/>
            <a:ext cx="144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 dirty="0">
                <a:solidFill>
                  <a:srgbClr val="000000"/>
                </a:solidFill>
              </a:rPr>
              <a:t>Telecontrol plus</a:t>
            </a:r>
          </a:p>
          <a:p>
            <a:pPr eaLnBrk="1" hangingPunct="1"/>
            <a:r>
              <a:rPr lang="es-ES" sz="1100" dirty="0" err="1">
                <a:solidFill>
                  <a:srgbClr val="000000"/>
                </a:solidFill>
              </a:rPr>
              <a:t>Activate</a:t>
            </a:r>
            <a:r>
              <a:rPr lang="es-ES" sz="1100" dirty="0">
                <a:solidFill>
                  <a:srgbClr val="000000"/>
                </a:solidFill>
              </a:rPr>
              <a:t> </a:t>
            </a:r>
            <a:r>
              <a:rPr lang="es-ES" sz="1100" dirty="0" err="1">
                <a:solidFill>
                  <a:srgbClr val="000000"/>
                </a:solidFill>
              </a:rPr>
              <a:t>Automation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o ieee asocod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ieee asocodis</Template>
  <TotalTime>16</TotalTime>
  <Words>1421</Words>
  <Application>Microsoft Office PowerPoint</Application>
  <PresentationFormat>Presentación en pantalla (4:3)</PresentationFormat>
  <Paragraphs>412</Paragraphs>
  <Slides>19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formato ieee asocodis</vt:lpstr>
      <vt:lpstr>Diseño predeterminado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Endesa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ENDESA</dc:creator>
  <cp:lastModifiedBy>USUARIO</cp:lastModifiedBy>
  <cp:revision>1</cp:revision>
  <dcterms:created xsi:type="dcterms:W3CDTF">2011-11-30T14:19:24Z</dcterms:created>
  <dcterms:modified xsi:type="dcterms:W3CDTF">2011-11-30T21:04:39Z</dcterms:modified>
</cp:coreProperties>
</file>