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8000"/>
    <a:srgbClr val="FFFF00"/>
    <a:srgbClr val="CC9900"/>
    <a:srgbClr val="CCFF99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ADB7-8E36-4E99-B12E-0D88CDEEB484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6DFC3-83E2-4B32-B6D8-B3F458C2BFC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6DFC3-83E2-4B32-B6D8-B3F458C2BFC0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6357958"/>
            <a:ext cx="1214446" cy="6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6357958"/>
            <a:ext cx="1214446" cy="6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6357958"/>
            <a:ext cx="1214446" cy="6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6357958"/>
            <a:ext cx="1214446" cy="6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6357958"/>
            <a:ext cx="1214446" cy="6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6357958"/>
            <a:ext cx="1214446" cy="6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EDCB-D8EB-401E-98EC-A6C17CE01AF6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D856-70A6-4B7E-802A-9310E826E12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Recortar rectángulo de esquina sencilla"/>
          <p:cNvSpPr/>
          <p:nvPr userDrawn="1"/>
        </p:nvSpPr>
        <p:spPr>
          <a:xfrm>
            <a:off x="0" y="0"/>
            <a:ext cx="642910" cy="6858000"/>
          </a:xfrm>
          <a:prstGeom prst="snip1Rect">
            <a:avLst>
              <a:gd name="adj" fmla="val 50000"/>
            </a:avLst>
          </a:prstGeom>
          <a:solidFill>
            <a:srgbClr val="CCFF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 userDrawn="1"/>
        </p:nvSpPr>
        <p:spPr>
          <a:xfrm>
            <a:off x="-442710" y="6058156"/>
            <a:ext cx="1800000" cy="1800000"/>
          </a:xfrm>
          <a:prstGeom prst="ellipse">
            <a:avLst/>
          </a:prstGeom>
          <a:solidFill>
            <a:srgbClr val="99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heurón"/>
          <p:cNvSpPr/>
          <p:nvPr userDrawn="1"/>
        </p:nvSpPr>
        <p:spPr>
          <a:xfrm>
            <a:off x="142844" y="214290"/>
            <a:ext cx="357190" cy="428628"/>
          </a:xfrm>
          <a:prstGeom prst="chevron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0" name="9 Imagen" descr="cedena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428728" y="6340740"/>
            <a:ext cx="642942" cy="44584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15272" y="6357958"/>
            <a:ext cx="1214446" cy="6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400" b="1" kern="1200" cap="none" spc="0">
          <a:ln w="11430"/>
          <a:solidFill>
            <a:srgbClr val="008000"/>
          </a:solidFill>
          <a:effectLst>
            <a:outerShdw blurRad="50800" dist="39000" dir="5460000" algn="tl">
              <a:srgbClr val="000000">
                <a:alpha val="38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857224" y="2571744"/>
            <a:ext cx="800105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all" normalizeH="0" baseline="0" noProof="0" dirty="0" smtClean="0">
                <a:ln w="0"/>
                <a:solidFill>
                  <a:srgbClr val="99CC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SISTEMA VECO UNA OPCIÓN NOVEDOSA PARA REDUCCIÓN DE PÉRDIDAS NO TÉCNICAS</a:t>
            </a:r>
            <a:endParaRPr kumimoji="0" lang="es-CO" sz="3600" b="1" i="0" u="none" strike="noStrike" kern="1200" cap="all" normalizeH="0" baseline="0" noProof="0" dirty="0">
              <a:ln w="0"/>
              <a:solidFill>
                <a:srgbClr val="99CC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57852" y="50006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 BOGOTA, DICIEMBRE  DE 2011</a:t>
            </a:r>
            <a:endParaRPr lang="es-CO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1000108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INVESTIGACIÓN Y DESARROLLO PREMIO ASOCODIS –CNO-CAC</a:t>
            </a:r>
            <a:endParaRPr lang="es-CO" sz="44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928670"/>
          </a:xfrm>
        </p:spPr>
        <p:txBody>
          <a:bodyPr>
            <a:normAutofit/>
          </a:bodyPr>
          <a:lstStyle/>
          <a:p>
            <a:r>
              <a:rPr lang="es-CO" sz="4000" dirty="0" smtClean="0"/>
              <a:t>TRABAJOS DE REVISION</a:t>
            </a:r>
            <a:endParaRPr lang="es-C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857232"/>
            <a:ext cx="7943848" cy="500066"/>
          </a:xfrm>
        </p:spPr>
        <p:txBody>
          <a:bodyPr>
            <a:normAutofit/>
          </a:bodyPr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OPERACIÓN AVISPA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500726" cy="368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14348" y="5342295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latin typeface="Arial" pitchFamily="34" charset="0"/>
                <a:cs typeface="Arial" pitchFamily="34" charset="0"/>
              </a:rPr>
              <a:t>TIEMPO DESPUES SE EFECTUAN LAS REVISIONES  CON EFECTIVIDAD MAYOR AL 85% Y SE COMIENZA A OBTENER OPTIMOS RESULTADOS.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54074"/>
          </a:xfrm>
        </p:spPr>
        <p:txBody>
          <a:bodyPr>
            <a:noAutofit/>
          </a:bodyPr>
          <a:lstStyle/>
          <a:p>
            <a:r>
              <a:rPr lang="es-CO" sz="2600" dirty="0" smtClean="0"/>
              <a:t>RESULTADOS EN CEDENAR S.A. E.S.P. Y COMPAÑÍA ENERGÉTICA DE OCCIDENTE S.A. E.S.P.</a:t>
            </a:r>
            <a:endParaRPr lang="es-CO" sz="26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13034" y="1357298"/>
          <a:ext cx="3702370" cy="4071963"/>
        </p:xfrm>
        <a:graphic>
          <a:graphicData uri="http://schemas.openxmlformats.org/drawingml/2006/table">
            <a:tbl>
              <a:tblPr/>
              <a:tblGrid>
                <a:gridCol w="1851185"/>
                <a:gridCol w="1851185"/>
              </a:tblGrid>
              <a:tr h="2395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latin typeface="Cambria"/>
                          <a:ea typeface="Calibri"/>
                          <a:cs typeface="Times New Roman"/>
                        </a:rPr>
                        <a:t>BARRIO LAS PALMAS - </a:t>
                      </a:r>
                      <a:r>
                        <a:rPr lang="es-CO" sz="1200" b="1" dirty="0" err="1">
                          <a:latin typeface="Cambria"/>
                          <a:ea typeface="Calibri"/>
                          <a:cs typeface="Times New Roman"/>
                        </a:rPr>
                        <a:t>POPAYAN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Usuarios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57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latin typeface="Cambria"/>
                          <a:ea typeface="Calibri"/>
                          <a:cs typeface="Times New Roman"/>
                        </a:rPr>
                        <a:t>Número de usuarios con fraude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21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Energía en medida de Usuarios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4.8 MWh/mes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Energía VECOS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7.2 MWh/mes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Energía Perdida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2.4 MWh/mes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% de Perdidas Inicial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33%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% de Perdidas Final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3%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Costo sistema VECO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$ 2.109.000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Costo de normalización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$ 1.260.000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Costo total del proyecto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$ 3.369.000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Recuperación por energía en pesos/año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$ 11.678.352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latin typeface="Cambria"/>
                          <a:ea typeface="Calibri"/>
                          <a:cs typeface="Times New Roman"/>
                        </a:rPr>
                        <a:t>% intervención de usuarios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latin typeface="Cambria"/>
                          <a:ea typeface="Calibri"/>
                          <a:cs typeface="Times New Roman"/>
                        </a:rPr>
                        <a:t>36%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85786" y="1357298"/>
          <a:ext cx="3929090" cy="4071964"/>
        </p:xfrm>
        <a:graphic>
          <a:graphicData uri="http://schemas.openxmlformats.org/drawingml/2006/table">
            <a:tbl>
              <a:tblPr/>
              <a:tblGrid>
                <a:gridCol w="2425882"/>
                <a:gridCol w="1503208"/>
              </a:tblGrid>
              <a:tr h="2936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latin typeface="Cambria"/>
                          <a:ea typeface="Calibri"/>
                          <a:cs typeface="Times New Roman"/>
                        </a:rPr>
                        <a:t>MUNICIPIO DE </a:t>
                      </a:r>
                      <a:r>
                        <a:rPr lang="es-CO" sz="1200" b="1" dirty="0" err="1">
                          <a:latin typeface="Cambria"/>
                          <a:ea typeface="Calibri"/>
                          <a:cs typeface="Times New Roman"/>
                        </a:rPr>
                        <a:t>BUESACO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Usuarios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1.060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Número de usuarios con fraude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204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Energía en medida de Usuarios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latin typeface="Cambria"/>
                          <a:ea typeface="Calibri"/>
                          <a:cs typeface="Times New Roman"/>
                        </a:rPr>
                        <a:t>26.7 </a:t>
                      </a:r>
                      <a:r>
                        <a:rPr lang="es-CO" sz="1200" dirty="0" err="1" smtClean="0">
                          <a:latin typeface="Cambria"/>
                          <a:ea typeface="Calibri"/>
                          <a:cs typeface="Times New Roman"/>
                        </a:rPr>
                        <a:t>MWh</a:t>
                      </a:r>
                      <a:r>
                        <a:rPr lang="es-CO" sz="1200" dirty="0" smtClean="0">
                          <a:latin typeface="Cambria"/>
                          <a:ea typeface="Calibri"/>
                          <a:cs typeface="Times New Roman"/>
                        </a:rPr>
                        <a:t>/mes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Energía VECOS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latin typeface="Cambria"/>
                          <a:ea typeface="Calibri"/>
                          <a:cs typeface="Times New Roman"/>
                        </a:rPr>
                        <a:t>41.3 </a:t>
                      </a:r>
                      <a:r>
                        <a:rPr lang="es-CO" sz="1200" dirty="0" err="1" smtClean="0">
                          <a:latin typeface="Cambria"/>
                          <a:ea typeface="Calibri"/>
                          <a:cs typeface="Times New Roman"/>
                        </a:rPr>
                        <a:t>MWh</a:t>
                      </a:r>
                      <a:r>
                        <a:rPr lang="es-CO" sz="1200" dirty="0" smtClean="0">
                          <a:latin typeface="Cambria"/>
                          <a:ea typeface="Calibri"/>
                          <a:cs typeface="Times New Roman"/>
                        </a:rPr>
                        <a:t>/mes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Energía Perdida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latin typeface="Cambria"/>
                          <a:ea typeface="Calibri"/>
                          <a:cs typeface="Times New Roman"/>
                        </a:rPr>
                        <a:t>14.6 </a:t>
                      </a:r>
                      <a:r>
                        <a:rPr lang="es-CO" sz="1200" dirty="0" err="1" smtClean="0">
                          <a:latin typeface="Cambria"/>
                          <a:ea typeface="Calibri"/>
                          <a:cs typeface="Times New Roman"/>
                        </a:rPr>
                        <a:t>MWh</a:t>
                      </a:r>
                      <a:r>
                        <a:rPr lang="es-CO" sz="1200" dirty="0" smtClean="0">
                          <a:latin typeface="Cambria"/>
                          <a:ea typeface="Calibri"/>
                          <a:cs typeface="Times New Roman"/>
                        </a:rPr>
                        <a:t>/mes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% de Perdidas Inicial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14.6 %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% de Perdidas Final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6.6%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Costo sistema VECO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$ 36.109.960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Costo de normalización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$ 12.240.000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Costo total del proyecto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$ 48.349.960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Recuperación por energía en pesos/año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$ 82.518.840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% intervención de usuarios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latin typeface="Cambria"/>
                          <a:ea typeface="Calibri"/>
                          <a:cs typeface="Times New Roman"/>
                        </a:rPr>
                        <a:t>19%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85786" y="542926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ANÁLISIS POR MUNICIPIO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0628" y="542926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ANÁLISIS POR </a:t>
            </a:r>
            <a:r>
              <a:rPr lang="es-CO" b="1" dirty="0" err="1" smtClean="0"/>
              <a:t>MACROMEDIDOR</a:t>
            </a:r>
            <a:endParaRPr lang="es-E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43000"/>
          </a:xfrm>
        </p:spPr>
        <p:txBody>
          <a:bodyPr/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071547"/>
            <a:ext cx="8072494" cy="3786214"/>
          </a:xfrm>
        </p:spPr>
        <p:txBody>
          <a:bodyPr/>
          <a:lstStyle/>
          <a:p>
            <a:pPr algn="just"/>
            <a:r>
              <a:rPr lang="es-CO" dirty="0" smtClean="0"/>
              <a:t>El sistema VECO es una alternativa eficiente y económica que impacta severamente sobre el indicador de perdidas no técnicas cuando se lo trabaja de forma sistemática masiva y ordenada.</a:t>
            </a:r>
          </a:p>
          <a:p>
            <a:pPr algn="just"/>
            <a:r>
              <a:rPr lang="es-CO" dirty="0" smtClean="0"/>
              <a:t>La búsqueda de proyectos amigables que conduzcan a óptimos resultados sin provocar conflictos sociales, hoy por hoy son de muy buena aceptación por parte de las empresas, permitiéndoles a estas hacer una recuperación prudente y efectiva de sus perdidas de energía.</a:t>
            </a:r>
          </a:p>
          <a:p>
            <a:pPr algn="just"/>
            <a:r>
              <a:rPr lang="es-CO" dirty="0" smtClean="0"/>
              <a:t>La orientación de las revisiones a los usuarios a través del sistema VECO, permite aumentar considerablemente la efectividad y desvirtúa los modelos tradicionales de selección de usuarios que ocasionan enormes gastos económicos y bajos resultados.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659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0" y="1142984"/>
            <a:ext cx="9144000" cy="1214446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8000" b="1" i="0" u="none" strike="noStrike" kern="1200" cap="none" spc="0" normalizeH="0" baseline="0" noProof="0" dirty="0" smtClean="0">
                <a:ln>
                  <a:prstDash val="solid"/>
                </a:ln>
                <a:solidFill>
                  <a:srgbClr val="99CC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Impact" pitchFamily="34" charset="0"/>
                <a:ea typeface="+mn-ea"/>
                <a:cs typeface="+mn-cs"/>
              </a:rPr>
              <a:t>GRACIAS…….</a:t>
            </a:r>
            <a:endParaRPr kumimoji="0" lang="es-CO" sz="8000" b="1" i="0" u="none" strike="noStrike" kern="1200" cap="none" spc="0" normalizeH="0" baseline="0" noProof="0" dirty="0">
              <a:ln>
                <a:prstDash val="solid"/>
              </a:ln>
              <a:solidFill>
                <a:srgbClr val="99CC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785786" y="1357298"/>
            <a:ext cx="8072494" cy="40719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600" dirty="0" smtClean="0">
                <a:latin typeface="Arial Narrow" pitchFamily="34" charset="0"/>
              </a:rPr>
              <a:t>EL PROBLEMA DE LAS PERDIDAS DE ENERGIA</a:t>
            </a: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600" dirty="0" smtClean="0">
                <a:latin typeface="Arial Narrow" pitchFamily="34" charset="0"/>
              </a:rPr>
              <a:t>LA MACROMEDICION</a:t>
            </a: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600" dirty="0" smtClean="0">
                <a:latin typeface="Arial Narrow" pitchFamily="34" charset="0"/>
              </a:rPr>
              <a:t>DONDE ESTAN LAS ANOMALIAS</a:t>
            </a: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600" dirty="0" smtClean="0">
                <a:latin typeface="Arial Narrow" pitchFamily="34" charset="0"/>
              </a:rPr>
              <a:t>EN BUSCA DE UNA NUEVA SOLUCION</a:t>
            </a: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600" dirty="0" smtClean="0">
                <a:latin typeface="Arial Narrow" pitchFamily="34" charset="0"/>
              </a:rPr>
              <a:t>UNA OPCION NOVEDOSA, ECONOMICA Y EFICIENTE</a:t>
            </a: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600" dirty="0" smtClean="0">
                <a:latin typeface="Arial Narrow" pitchFamily="34" charset="0"/>
              </a:rPr>
              <a:t>CARACTERISTICAS GENERALES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O" sz="2600" dirty="0" smtClean="0">
                <a:latin typeface="Arial Narrow" pitchFamily="34" charset="0"/>
              </a:rPr>
              <a:t>RESULTADOS</a:t>
            </a: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CONCLUSIONES</a:t>
            </a: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43000"/>
          </a:xfrm>
        </p:spPr>
        <p:txBody>
          <a:bodyPr>
            <a:normAutofit/>
          </a:bodyPr>
          <a:lstStyle/>
          <a:p>
            <a:r>
              <a:rPr lang="es-CO" sz="2800" dirty="0" smtClean="0">
                <a:ln w="11430">
                  <a:solidFill>
                    <a:srgbClr val="008000"/>
                  </a:solidFill>
                </a:ln>
              </a:rPr>
              <a:t>EL PROBLEMA DE LAS PERDIDAS DE ENERGÍA</a:t>
            </a:r>
            <a:endParaRPr lang="es-CO" sz="2800" dirty="0">
              <a:ln w="11430">
                <a:solidFill>
                  <a:srgbClr val="008000"/>
                </a:solidFill>
              </a:ln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000364" y="1000108"/>
            <a:ext cx="2857520" cy="364333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Flecha derecha"/>
          <p:cNvSpPr/>
          <p:nvPr/>
        </p:nvSpPr>
        <p:spPr>
          <a:xfrm>
            <a:off x="928662" y="1357298"/>
            <a:ext cx="1928826" cy="785818"/>
          </a:xfrm>
          <a:prstGeom prst="rightArrow">
            <a:avLst>
              <a:gd name="adj1" fmla="val 50000"/>
              <a:gd name="adj2" fmla="val 105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Flecha derecha"/>
          <p:cNvSpPr/>
          <p:nvPr/>
        </p:nvSpPr>
        <p:spPr>
          <a:xfrm>
            <a:off x="1000100" y="3714752"/>
            <a:ext cx="1928826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derecha"/>
          <p:cNvSpPr/>
          <p:nvPr/>
        </p:nvSpPr>
        <p:spPr>
          <a:xfrm>
            <a:off x="5929322" y="3786190"/>
            <a:ext cx="1928826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928662" y="10594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700 GWh / Año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29322" y="10594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500 GWh / Año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929322" y="1428736"/>
            <a:ext cx="1928826" cy="785818"/>
          </a:xfrm>
          <a:prstGeom prst="rightArrow">
            <a:avLst>
              <a:gd name="adj1" fmla="val 50000"/>
              <a:gd name="adj2" fmla="val 105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xplosión 2"/>
          <p:cNvSpPr/>
          <p:nvPr/>
        </p:nvSpPr>
        <p:spPr>
          <a:xfrm>
            <a:off x="3214678" y="1428736"/>
            <a:ext cx="2571768" cy="2714644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 rot="20169709">
            <a:off x="3349914" y="2660011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 GWh / Año</a:t>
            </a:r>
            <a:endParaRPr lang="es-C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28662" y="33454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itchFamily="34" charset="0"/>
                <a:cs typeface="Arial" pitchFamily="34" charset="0"/>
              </a:rPr>
              <a:t>3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00 GWh / Año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929322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itchFamily="34" charset="0"/>
                <a:cs typeface="Arial" pitchFamily="34" charset="0"/>
              </a:rPr>
              <a:t>3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00 GWh / Año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58016" y="2643182"/>
            <a:ext cx="207170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" pitchFamily="34" charset="0"/>
                <a:cs typeface="Arial" pitchFamily="34" charset="0"/>
              </a:rPr>
              <a:t>Asociados a Usuarios Residenciales 95%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18 Conector recto de flecha"/>
          <p:cNvCxnSpPr>
            <a:endCxn id="17" idx="1"/>
          </p:cNvCxnSpPr>
          <p:nvPr/>
        </p:nvCxnSpPr>
        <p:spPr>
          <a:xfrm flipV="1">
            <a:off x="5143504" y="2904792"/>
            <a:ext cx="1714512" cy="2414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740" y="4786322"/>
            <a:ext cx="7372350" cy="6953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643578"/>
            <a:ext cx="7322395" cy="714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928670"/>
          </a:xfrm>
        </p:spPr>
        <p:txBody>
          <a:bodyPr/>
          <a:lstStyle/>
          <a:p>
            <a:r>
              <a:rPr lang="es-CO" dirty="0" smtClean="0"/>
              <a:t>LA MACROMEDICIÓN </a:t>
            </a:r>
            <a:endParaRPr lang="es-CO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2571736" y="857232"/>
            <a:ext cx="4933950" cy="3108325"/>
            <a:chOff x="2445" y="1635"/>
            <a:chExt cx="7770" cy="4895"/>
          </a:xfrm>
        </p:grpSpPr>
        <p:cxnSp>
          <p:nvCxnSpPr>
            <p:cNvPr id="16394" name="AutoShape 10"/>
            <p:cNvCxnSpPr>
              <a:cxnSpLocks noChangeShapeType="1"/>
            </p:cNvCxnSpPr>
            <p:nvPr/>
          </p:nvCxnSpPr>
          <p:spPr bwMode="auto">
            <a:xfrm>
              <a:off x="6255" y="4320"/>
              <a:ext cx="0" cy="16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6395" name="Group 11"/>
            <p:cNvGrpSpPr>
              <a:grpSpLocks/>
            </p:cNvGrpSpPr>
            <p:nvPr/>
          </p:nvGrpSpPr>
          <p:grpSpPr bwMode="auto">
            <a:xfrm>
              <a:off x="5865" y="1635"/>
              <a:ext cx="794" cy="2190"/>
              <a:chOff x="2970" y="1635"/>
              <a:chExt cx="794" cy="2190"/>
            </a:xfrm>
          </p:grpSpPr>
          <p:sp>
            <p:nvSpPr>
              <p:cNvPr id="16396" name="Oval 12"/>
              <p:cNvSpPr>
                <a:spLocks noChangeArrowheads="1"/>
              </p:cNvSpPr>
              <p:nvPr/>
            </p:nvSpPr>
            <p:spPr bwMode="auto">
              <a:xfrm>
                <a:off x="2970" y="2175"/>
                <a:ext cx="794" cy="794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397" name="Oval 13"/>
              <p:cNvSpPr>
                <a:spLocks noChangeArrowheads="1"/>
              </p:cNvSpPr>
              <p:nvPr/>
            </p:nvSpPr>
            <p:spPr bwMode="auto">
              <a:xfrm>
                <a:off x="2970" y="2493"/>
                <a:ext cx="794" cy="794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cxnSp>
            <p:nvCxnSpPr>
              <p:cNvPr id="16398" name="AutoShape 14"/>
              <p:cNvCxnSpPr>
                <a:cxnSpLocks noChangeShapeType="1"/>
              </p:cNvCxnSpPr>
              <p:nvPr/>
            </p:nvCxnSpPr>
            <p:spPr bwMode="auto">
              <a:xfrm>
                <a:off x="3360" y="1635"/>
                <a:ext cx="0" cy="54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399" name="AutoShape 15"/>
              <p:cNvCxnSpPr>
                <a:cxnSpLocks noChangeShapeType="1"/>
              </p:cNvCxnSpPr>
              <p:nvPr/>
            </p:nvCxnSpPr>
            <p:spPr bwMode="auto">
              <a:xfrm>
                <a:off x="3360" y="3285"/>
                <a:ext cx="0" cy="54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5940" y="3735"/>
              <a:ext cx="630" cy="735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endPara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2565" y="5820"/>
              <a:ext cx="680" cy="68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U1</a:t>
              </a:r>
              <a:endPara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3335" y="5820"/>
              <a:ext cx="680" cy="68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U2</a:t>
              </a:r>
              <a:endPara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4100" y="5820"/>
              <a:ext cx="680" cy="68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U3</a:t>
              </a:r>
              <a:endPara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4" name="Oval 20"/>
            <p:cNvSpPr>
              <a:spLocks noChangeArrowheads="1"/>
            </p:cNvSpPr>
            <p:nvPr/>
          </p:nvSpPr>
          <p:spPr bwMode="auto">
            <a:xfrm>
              <a:off x="5130" y="5835"/>
              <a:ext cx="680" cy="68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U4</a:t>
              </a:r>
              <a:endPara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5" name="Oval 21"/>
            <p:cNvSpPr>
              <a:spLocks noChangeArrowheads="1"/>
            </p:cNvSpPr>
            <p:nvPr/>
          </p:nvSpPr>
          <p:spPr bwMode="auto">
            <a:xfrm>
              <a:off x="5900" y="5835"/>
              <a:ext cx="680" cy="68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U5</a:t>
              </a:r>
              <a:endPara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6" name="Oval 22"/>
            <p:cNvSpPr>
              <a:spLocks noChangeArrowheads="1"/>
            </p:cNvSpPr>
            <p:nvPr/>
          </p:nvSpPr>
          <p:spPr bwMode="auto">
            <a:xfrm>
              <a:off x="6665" y="5835"/>
              <a:ext cx="680" cy="680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U6</a:t>
              </a:r>
              <a:endPara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7" name="Oval 23"/>
            <p:cNvSpPr>
              <a:spLocks noChangeArrowheads="1"/>
            </p:cNvSpPr>
            <p:nvPr/>
          </p:nvSpPr>
          <p:spPr bwMode="auto">
            <a:xfrm>
              <a:off x="7770" y="5850"/>
              <a:ext cx="680" cy="680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AP</a:t>
              </a:r>
              <a:endPara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8" name="Oval 24"/>
            <p:cNvSpPr>
              <a:spLocks noChangeArrowheads="1"/>
            </p:cNvSpPr>
            <p:nvPr/>
          </p:nvSpPr>
          <p:spPr bwMode="auto">
            <a:xfrm>
              <a:off x="9305" y="5850"/>
              <a:ext cx="680" cy="680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AP</a:t>
              </a:r>
              <a:endPara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409" name="AutoShape 25"/>
            <p:cNvCxnSpPr>
              <a:cxnSpLocks noChangeShapeType="1"/>
            </p:cNvCxnSpPr>
            <p:nvPr/>
          </p:nvCxnSpPr>
          <p:spPr bwMode="auto">
            <a:xfrm flipH="1">
              <a:off x="3676" y="5040"/>
              <a:ext cx="5159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10" name="AutoShape 26"/>
            <p:cNvCxnSpPr>
              <a:cxnSpLocks noChangeShapeType="1"/>
            </p:cNvCxnSpPr>
            <p:nvPr/>
          </p:nvCxnSpPr>
          <p:spPr bwMode="auto">
            <a:xfrm>
              <a:off x="3676" y="5040"/>
              <a:ext cx="0" cy="78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11" name="AutoShape 27"/>
            <p:cNvCxnSpPr>
              <a:cxnSpLocks noChangeShapeType="1"/>
            </p:cNvCxnSpPr>
            <p:nvPr/>
          </p:nvCxnSpPr>
          <p:spPr bwMode="auto">
            <a:xfrm flipH="1">
              <a:off x="2881" y="5041"/>
              <a:ext cx="795" cy="77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12" name="AutoShape 28"/>
            <p:cNvCxnSpPr>
              <a:cxnSpLocks noChangeShapeType="1"/>
            </p:cNvCxnSpPr>
            <p:nvPr/>
          </p:nvCxnSpPr>
          <p:spPr bwMode="auto">
            <a:xfrm>
              <a:off x="3676" y="5041"/>
              <a:ext cx="779" cy="77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13" name="AutoShape 29"/>
            <p:cNvCxnSpPr>
              <a:cxnSpLocks noChangeShapeType="1"/>
            </p:cNvCxnSpPr>
            <p:nvPr/>
          </p:nvCxnSpPr>
          <p:spPr bwMode="auto">
            <a:xfrm flipH="1">
              <a:off x="5460" y="5041"/>
              <a:ext cx="795" cy="77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14" name="AutoShape 30"/>
            <p:cNvCxnSpPr>
              <a:cxnSpLocks noChangeShapeType="1"/>
            </p:cNvCxnSpPr>
            <p:nvPr/>
          </p:nvCxnSpPr>
          <p:spPr bwMode="auto">
            <a:xfrm>
              <a:off x="6255" y="5071"/>
              <a:ext cx="779" cy="77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15" name="AutoShape 31"/>
            <p:cNvCxnSpPr>
              <a:cxnSpLocks noChangeShapeType="1"/>
            </p:cNvCxnSpPr>
            <p:nvPr/>
          </p:nvCxnSpPr>
          <p:spPr bwMode="auto">
            <a:xfrm>
              <a:off x="8835" y="5040"/>
              <a:ext cx="779" cy="81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16" name="AutoShape 32"/>
            <p:cNvCxnSpPr>
              <a:cxnSpLocks noChangeShapeType="1"/>
            </p:cNvCxnSpPr>
            <p:nvPr/>
          </p:nvCxnSpPr>
          <p:spPr bwMode="auto">
            <a:xfrm flipV="1">
              <a:off x="8056" y="5040"/>
              <a:ext cx="779" cy="81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17" name="AutoShape 33"/>
            <p:cNvCxnSpPr>
              <a:cxnSpLocks noChangeShapeType="1"/>
            </p:cNvCxnSpPr>
            <p:nvPr/>
          </p:nvCxnSpPr>
          <p:spPr bwMode="auto">
            <a:xfrm flipH="1">
              <a:off x="2445" y="1635"/>
              <a:ext cx="7770" cy="1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7261" y="2504"/>
              <a:ext cx="2057" cy="433"/>
            </a:xfrm>
            <a:prstGeom prst="rect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TRANSFORMADOR</a:t>
              </a:r>
              <a:endPara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7212" y="3896"/>
              <a:ext cx="2057" cy="433"/>
            </a:xfrm>
            <a:prstGeom prst="rect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MACROMEDIDOR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420" name="AutoShape 36"/>
            <p:cNvCxnSpPr>
              <a:cxnSpLocks noChangeShapeType="1"/>
            </p:cNvCxnSpPr>
            <p:nvPr/>
          </p:nvCxnSpPr>
          <p:spPr bwMode="auto">
            <a:xfrm>
              <a:off x="6659" y="2730"/>
              <a:ext cx="6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21" name="AutoShape 37"/>
            <p:cNvCxnSpPr>
              <a:cxnSpLocks noChangeShapeType="1"/>
            </p:cNvCxnSpPr>
            <p:nvPr/>
          </p:nvCxnSpPr>
          <p:spPr bwMode="auto">
            <a:xfrm>
              <a:off x="6599" y="4095"/>
              <a:ext cx="6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6422" name="Picture 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000504"/>
            <a:ext cx="3676650" cy="466725"/>
          </a:xfrm>
          <a:prstGeom prst="rect">
            <a:avLst/>
          </a:prstGeom>
          <a:noFill/>
        </p:spPr>
      </p:pic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6424" name="Picture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500570"/>
            <a:ext cx="4686300" cy="466725"/>
          </a:xfrm>
          <a:prstGeom prst="rect">
            <a:avLst/>
          </a:prstGeom>
          <a:noFill/>
        </p:spPr>
      </p:pic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6426" name="Picture 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00636"/>
            <a:ext cx="3086100" cy="752475"/>
          </a:xfrm>
          <a:prstGeom prst="rect">
            <a:avLst/>
          </a:prstGeom>
          <a:noFill/>
        </p:spPr>
      </p:pic>
      <p:sp>
        <p:nvSpPr>
          <p:cNvPr id="40" name="39 CuadroTexto"/>
          <p:cNvSpPr txBox="1"/>
          <p:nvPr/>
        </p:nvSpPr>
        <p:spPr>
          <a:xfrm>
            <a:off x="3214678" y="22859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(52 Usuarios)</a:t>
            </a:r>
            <a:endParaRPr lang="es-CO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786454"/>
            <a:ext cx="6357982" cy="59430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928670"/>
          </a:xfrm>
        </p:spPr>
        <p:txBody>
          <a:bodyPr/>
          <a:lstStyle/>
          <a:p>
            <a:r>
              <a:rPr lang="es-CO" dirty="0" smtClean="0"/>
              <a:t>DONDE ESTÁN LAS ANOMALÍAS?</a:t>
            </a:r>
            <a:endParaRPr lang="es-CO" dirty="0"/>
          </a:p>
        </p:txBody>
      </p:sp>
      <p:pic>
        <p:nvPicPr>
          <p:cNvPr id="3" name="2 Imagen" descr="adivina.jpg"/>
          <p:cNvPicPr>
            <a:picLocks noChangeAspect="1"/>
          </p:cNvPicPr>
          <p:nvPr/>
        </p:nvPicPr>
        <p:blipFill>
          <a:blip r:embed="rId2" cstate="print"/>
          <a:srcRect t="9255" b="9764"/>
          <a:stretch>
            <a:fillRect/>
          </a:stretch>
        </p:blipFill>
        <p:spPr>
          <a:xfrm>
            <a:off x="857224" y="1428736"/>
            <a:ext cx="1748793" cy="2000264"/>
          </a:xfrm>
          <a:prstGeom prst="rect">
            <a:avLst/>
          </a:prstGeom>
        </p:spPr>
      </p:pic>
      <p:pic>
        <p:nvPicPr>
          <p:cNvPr id="4" name="3 Imagen" descr="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165556"/>
            <a:ext cx="2969886" cy="1986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LE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040081"/>
            <a:ext cx="2497578" cy="262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71472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Donde están?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57224" y="357187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Revisiones Técnicas a Todos los Usuarios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29124" y="364331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Por Anomalía en Toma de Lecturas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gau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714488"/>
            <a:ext cx="527788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4071934" y="135729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Probabilidad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EN BUSCA DE UNA NUEVA SOLUCION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479" r="4329" b="5148"/>
          <a:stretch>
            <a:fillRect/>
          </a:stretch>
        </p:blipFill>
        <p:spPr bwMode="auto">
          <a:xfrm>
            <a:off x="4929190" y="1009464"/>
            <a:ext cx="3786214" cy="2928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928662" y="1857364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ALTERNATIVAS EXISTENTES</a:t>
            </a:r>
            <a:endParaRPr lang="es-CO" sz="28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29190" y="406915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RED TRENZADA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38803"/>
            <a:ext cx="3750495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1000100" y="576986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MEDIDA CENTRALIZADA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50360" y="4374442"/>
            <a:ext cx="4007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El costo por Usuario puede llegar a 1,5 millones de Pesos.</a:t>
            </a:r>
          </a:p>
          <a:p>
            <a:pPr algn="just"/>
            <a:endParaRPr lang="es-CO" dirty="0" smtClean="0"/>
          </a:p>
          <a:p>
            <a:pPr algn="just"/>
            <a:r>
              <a:rPr lang="es-CO" b="1" dirty="0" smtClean="0"/>
              <a:t>¿Es esto eficiente para usuarios cuyo valor a pagar este dentro del orden de los $20.000 a $30.000 pesos mensuales?</a:t>
            </a:r>
            <a:endParaRPr lang="es-CO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-16"/>
            <a:ext cx="8501090" cy="1143000"/>
          </a:xfrm>
        </p:spPr>
        <p:txBody>
          <a:bodyPr>
            <a:normAutofit/>
          </a:bodyPr>
          <a:lstStyle/>
          <a:p>
            <a:r>
              <a:rPr lang="es-CO" sz="3000" dirty="0" smtClean="0"/>
              <a:t>UNA OPCION NOVEDOSA ECONOMICA Y EFICIENTE</a:t>
            </a:r>
            <a:endParaRPr lang="es-CO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928670"/>
            <a:ext cx="8501090" cy="571503"/>
          </a:xfrm>
        </p:spPr>
        <p:txBody>
          <a:bodyPr>
            <a:normAutofit/>
          </a:bodyPr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EL SISTEMA VECO</a:t>
            </a:r>
          </a:p>
          <a:p>
            <a:endParaRPr lang="es-CO" b="1" dirty="0" smtClean="0">
              <a:latin typeface="Arial" pitchFamily="34" charset="0"/>
              <a:cs typeface="Arial" pitchFamily="34" charset="0"/>
            </a:endParaRPr>
          </a:p>
          <a:p>
            <a:endParaRPr lang="es-CO" b="1" dirty="0" smtClean="0">
              <a:latin typeface="Arial" pitchFamily="34" charset="0"/>
              <a:cs typeface="Arial" pitchFamily="34" charset="0"/>
            </a:endParaRPr>
          </a:p>
          <a:p>
            <a:endParaRPr lang="es-CO" b="1" dirty="0" smtClean="0">
              <a:latin typeface="Arial" pitchFamily="34" charset="0"/>
              <a:cs typeface="Arial" pitchFamily="34" charset="0"/>
            </a:endParaRPr>
          </a:p>
          <a:p>
            <a:endParaRPr lang="es-CO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O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78394" y="570860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latin typeface="Arial" pitchFamily="34" charset="0"/>
                <a:cs typeface="Arial" pitchFamily="34" charset="0"/>
              </a:rPr>
              <a:t>LOS MEDIDORES Y SUS ACOMETIDAS SE VAN A INDAGAR DURANTE 7 DIAS BASADO EN QUE EN ESTE PERIODO ,  SE NORMALIZAN LOS CONSUMOS</a:t>
            </a:r>
            <a:endParaRPr lang="es-CO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29" name="Group 81"/>
          <p:cNvGrpSpPr>
            <a:grpSpLocks/>
          </p:cNvGrpSpPr>
          <p:nvPr/>
        </p:nvGrpSpPr>
        <p:grpSpPr bwMode="auto">
          <a:xfrm>
            <a:off x="1214414" y="1340956"/>
            <a:ext cx="7058025" cy="4287838"/>
            <a:chOff x="570" y="1875"/>
            <a:chExt cx="11115" cy="6752"/>
          </a:xfrm>
        </p:grpSpPr>
        <p:cxnSp>
          <p:nvCxnSpPr>
            <p:cNvPr id="2130" name="AutoShape 82"/>
            <p:cNvCxnSpPr>
              <a:cxnSpLocks noChangeShapeType="1"/>
            </p:cNvCxnSpPr>
            <p:nvPr/>
          </p:nvCxnSpPr>
          <p:spPr bwMode="auto">
            <a:xfrm>
              <a:off x="6105" y="4560"/>
              <a:ext cx="0" cy="72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131" name="Group 83"/>
            <p:cNvGrpSpPr>
              <a:grpSpLocks/>
            </p:cNvGrpSpPr>
            <p:nvPr/>
          </p:nvGrpSpPr>
          <p:grpSpPr bwMode="auto">
            <a:xfrm>
              <a:off x="5715" y="1875"/>
              <a:ext cx="794" cy="2190"/>
              <a:chOff x="2970" y="1635"/>
              <a:chExt cx="794" cy="2190"/>
            </a:xfrm>
          </p:grpSpPr>
          <p:sp>
            <p:nvSpPr>
              <p:cNvPr id="2132" name="Oval 84"/>
              <p:cNvSpPr>
                <a:spLocks noChangeArrowheads="1"/>
              </p:cNvSpPr>
              <p:nvPr/>
            </p:nvSpPr>
            <p:spPr bwMode="auto">
              <a:xfrm>
                <a:off x="2970" y="2175"/>
                <a:ext cx="794" cy="794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33" name="Oval 85"/>
              <p:cNvSpPr>
                <a:spLocks noChangeArrowheads="1"/>
              </p:cNvSpPr>
              <p:nvPr/>
            </p:nvSpPr>
            <p:spPr bwMode="auto">
              <a:xfrm>
                <a:off x="2970" y="2493"/>
                <a:ext cx="794" cy="794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cxnSp>
            <p:nvCxnSpPr>
              <p:cNvPr id="2134" name="AutoShape 86"/>
              <p:cNvCxnSpPr>
                <a:cxnSpLocks noChangeShapeType="1"/>
              </p:cNvCxnSpPr>
              <p:nvPr/>
            </p:nvCxnSpPr>
            <p:spPr bwMode="auto">
              <a:xfrm>
                <a:off x="3360" y="1635"/>
                <a:ext cx="0" cy="54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35" name="AutoShape 87"/>
              <p:cNvCxnSpPr>
                <a:cxnSpLocks noChangeShapeType="1"/>
              </p:cNvCxnSpPr>
              <p:nvPr/>
            </p:nvCxnSpPr>
            <p:spPr bwMode="auto">
              <a:xfrm>
                <a:off x="3360" y="3285"/>
                <a:ext cx="0" cy="54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5790" y="3975"/>
              <a:ext cx="630" cy="735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37" name="AutoShape 89"/>
            <p:cNvCxnSpPr>
              <a:cxnSpLocks noChangeShapeType="1"/>
            </p:cNvCxnSpPr>
            <p:nvPr/>
          </p:nvCxnSpPr>
          <p:spPr bwMode="auto">
            <a:xfrm flipH="1">
              <a:off x="3165" y="5280"/>
              <a:ext cx="5910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38" name="AutoShape 90"/>
            <p:cNvCxnSpPr>
              <a:cxnSpLocks noChangeShapeType="1"/>
            </p:cNvCxnSpPr>
            <p:nvPr/>
          </p:nvCxnSpPr>
          <p:spPr bwMode="auto">
            <a:xfrm>
              <a:off x="3165" y="5265"/>
              <a:ext cx="0" cy="216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39" name="AutoShape 91"/>
            <p:cNvCxnSpPr>
              <a:cxnSpLocks noChangeShapeType="1"/>
            </p:cNvCxnSpPr>
            <p:nvPr/>
          </p:nvCxnSpPr>
          <p:spPr bwMode="auto">
            <a:xfrm flipH="1">
              <a:off x="3150" y="1875"/>
              <a:ext cx="6015" cy="1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40" name="Text Box 92"/>
            <p:cNvSpPr txBox="1">
              <a:spLocks noChangeArrowheads="1"/>
            </p:cNvSpPr>
            <p:nvPr/>
          </p:nvSpPr>
          <p:spPr bwMode="auto">
            <a:xfrm>
              <a:off x="7153" y="2782"/>
              <a:ext cx="2057" cy="433"/>
            </a:xfrm>
            <a:prstGeom prst="rect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TRANSFORMADOR</a:t>
              </a:r>
              <a:endPara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1" name="Text Box 93"/>
            <p:cNvSpPr txBox="1">
              <a:spLocks noChangeArrowheads="1"/>
            </p:cNvSpPr>
            <p:nvPr/>
          </p:nvSpPr>
          <p:spPr bwMode="auto">
            <a:xfrm>
              <a:off x="7101" y="4173"/>
              <a:ext cx="2057" cy="433"/>
            </a:xfrm>
            <a:prstGeom prst="rect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MACROMEDIDOR</a:t>
              </a:r>
              <a:endPara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42" name="AutoShape 94"/>
            <p:cNvCxnSpPr>
              <a:cxnSpLocks noChangeShapeType="1"/>
            </p:cNvCxnSpPr>
            <p:nvPr/>
          </p:nvCxnSpPr>
          <p:spPr bwMode="auto">
            <a:xfrm>
              <a:off x="6509" y="2970"/>
              <a:ext cx="6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43" name="AutoShape 95"/>
            <p:cNvCxnSpPr>
              <a:cxnSpLocks noChangeShapeType="1"/>
            </p:cNvCxnSpPr>
            <p:nvPr/>
          </p:nvCxnSpPr>
          <p:spPr bwMode="auto">
            <a:xfrm>
              <a:off x="6449" y="4335"/>
              <a:ext cx="6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44" name="Text Box 96"/>
            <p:cNvSpPr txBox="1">
              <a:spLocks noChangeArrowheads="1"/>
            </p:cNvSpPr>
            <p:nvPr/>
          </p:nvSpPr>
          <p:spPr bwMode="auto">
            <a:xfrm>
              <a:off x="5865" y="4179"/>
              <a:ext cx="49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45" name="AutoShape 97"/>
            <p:cNvCxnSpPr>
              <a:cxnSpLocks noChangeShapeType="1"/>
            </p:cNvCxnSpPr>
            <p:nvPr/>
          </p:nvCxnSpPr>
          <p:spPr bwMode="auto">
            <a:xfrm>
              <a:off x="9075" y="5265"/>
              <a:ext cx="0" cy="216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46" name="Text Box 98"/>
            <p:cNvSpPr txBox="1">
              <a:spLocks noChangeArrowheads="1"/>
            </p:cNvSpPr>
            <p:nvPr/>
          </p:nvSpPr>
          <p:spPr bwMode="auto">
            <a:xfrm>
              <a:off x="2600" y="6000"/>
              <a:ext cx="1120" cy="96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7" name="Text Box 99"/>
            <p:cNvSpPr txBox="1">
              <a:spLocks noChangeArrowheads="1"/>
            </p:cNvSpPr>
            <p:nvPr/>
          </p:nvSpPr>
          <p:spPr bwMode="auto">
            <a:xfrm>
              <a:off x="8514" y="6030"/>
              <a:ext cx="1120" cy="96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48" name="AutoShape 100"/>
            <p:cNvCxnSpPr>
              <a:cxnSpLocks noChangeShapeType="1"/>
            </p:cNvCxnSpPr>
            <p:nvPr/>
          </p:nvCxnSpPr>
          <p:spPr bwMode="auto">
            <a:xfrm>
              <a:off x="1200" y="7410"/>
              <a:ext cx="0" cy="6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49" name="AutoShape 101"/>
            <p:cNvCxnSpPr>
              <a:cxnSpLocks noChangeShapeType="1"/>
            </p:cNvCxnSpPr>
            <p:nvPr/>
          </p:nvCxnSpPr>
          <p:spPr bwMode="auto">
            <a:xfrm flipH="1">
              <a:off x="1200" y="7425"/>
              <a:ext cx="39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0" name="AutoShape 102"/>
            <p:cNvCxnSpPr>
              <a:cxnSpLocks noChangeShapeType="1"/>
            </p:cNvCxnSpPr>
            <p:nvPr/>
          </p:nvCxnSpPr>
          <p:spPr bwMode="auto">
            <a:xfrm>
              <a:off x="2505" y="7425"/>
              <a:ext cx="0" cy="6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1" name="AutoShape 103"/>
            <p:cNvCxnSpPr>
              <a:cxnSpLocks noChangeShapeType="1"/>
            </p:cNvCxnSpPr>
            <p:nvPr/>
          </p:nvCxnSpPr>
          <p:spPr bwMode="auto">
            <a:xfrm>
              <a:off x="3795" y="7410"/>
              <a:ext cx="0" cy="6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2" name="AutoShape 104"/>
            <p:cNvCxnSpPr>
              <a:cxnSpLocks noChangeShapeType="1"/>
            </p:cNvCxnSpPr>
            <p:nvPr/>
          </p:nvCxnSpPr>
          <p:spPr bwMode="auto">
            <a:xfrm>
              <a:off x="5085" y="7425"/>
              <a:ext cx="0" cy="6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153" name="Group 105"/>
            <p:cNvGrpSpPr>
              <a:grpSpLocks/>
            </p:cNvGrpSpPr>
            <p:nvPr/>
          </p:nvGrpSpPr>
          <p:grpSpPr bwMode="auto">
            <a:xfrm>
              <a:off x="570" y="8040"/>
              <a:ext cx="5100" cy="570"/>
              <a:chOff x="2220" y="8940"/>
              <a:chExt cx="5100" cy="570"/>
            </a:xfrm>
          </p:grpSpPr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>
                <a:off x="2220" y="8940"/>
                <a:ext cx="1215" cy="57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3525" y="8940"/>
                <a:ext cx="1215" cy="57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>
                <a:off x="4815" y="8940"/>
                <a:ext cx="1215" cy="57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6105" y="8940"/>
                <a:ext cx="1215" cy="57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158" name="AutoShape 110"/>
            <p:cNvCxnSpPr>
              <a:cxnSpLocks noChangeShapeType="1"/>
            </p:cNvCxnSpPr>
            <p:nvPr/>
          </p:nvCxnSpPr>
          <p:spPr bwMode="auto">
            <a:xfrm>
              <a:off x="7185" y="7410"/>
              <a:ext cx="0" cy="6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9" name="AutoShape 111"/>
            <p:cNvCxnSpPr>
              <a:cxnSpLocks noChangeShapeType="1"/>
            </p:cNvCxnSpPr>
            <p:nvPr/>
          </p:nvCxnSpPr>
          <p:spPr bwMode="auto">
            <a:xfrm flipH="1">
              <a:off x="7185" y="7425"/>
              <a:ext cx="39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60" name="AutoShape 112"/>
            <p:cNvCxnSpPr>
              <a:cxnSpLocks noChangeShapeType="1"/>
            </p:cNvCxnSpPr>
            <p:nvPr/>
          </p:nvCxnSpPr>
          <p:spPr bwMode="auto">
            <a:xfrm>
              <a:off x="8490" y="7425"/>
              <a:ext cx="0" cy="6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61" name="AutoShape 113"/>
            <p:cNvCxnSpPr>
              <a:cxnSpLocks noChangeShapeType="1"/>
            </p:cNvCxnSpPr>
            <p:nvPr/>
          </p:nvCxnSpPr>
          <p:spPr bwMode="auto">
            <a:xfrm>
              <a:off x="9780" y="7410"/>
              <a:ext cx="0" cy="6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62" name="AutoShape 114"/>
            <p:cNvCxnSpPr>
              <a:cxnSpLocks noChangeShapeType="1"/>
            </p:cNvCxnSpPr>
            <p:nvPr/>
          </p:nvCxnSpPr>
          <p:spPr bwMode="auto">
            <a:xfrm>
              <a:off x="11070" y="7425"/>
              <a:ext cx="0" cy="6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163" name="Group 115"/>
            <p:cNvGrpSpPr>
              <a:grpSpLocks/>
            </p:cNvGrpSpPr>
            <p:nvPr/>
          </p:nvGrpSpPr>
          <p:grpSpPr bwMode="auto">
            <a:xfrm>
              <a:off x="6585" y="8040"/>
              <a:ext cx="5100" cy="570"/>
              <a:chOff x="2220" y="8940"/>
              <a:chExt cx="5100" cy="570"/>
            </a:xfrm>
          </p:grpSpPr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>
                <a:off x="2220" y="8940"/>
                <a:ext cx="1215" cy="57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3525" y="8940"/>
                <a:ext cx="1215" cy="57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>
                <a:off x="4815" y="8940"/>
                <a:ext cx="1215" cy="57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7" name="AutoShape 119"/>
              <p:cNvSpPr>
                <a:spLocks noChangeArrowheads="1"/>
              </p:cNvSpPr>
              <p:nvPr/>
            </p:nvSpPr>
            <p:spPr bwMode="auto">
              <a:xfrm>
                <a:off x="6105" y="8940"/>
                <a:ext cx="1215" cy="57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68" name="Text Box 120"/>
            <p:cNvSpPr txBox="1">
              <a:spLocks noChangeArrowheads="1"/>
            </p:cNvSpPr>
            <p:nvPr/>
          </p:nvSpPr>
          <p:spPr bwMode="auto">
            <a:xfrm>
              <a:off x="600" y="8113"/>
              <a:ext cx="117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USUARIO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Text Box 121"/>
            <p:cNvSpPr txBox="1">
              <a:spLocks noChangeArrowheads="1"/>
            </p:cNvSpPr>
            <p:nvPr/>
          </p:nvSpPr>
          <p:spPr bwMode="auto">
            <a:xfrm>
              <a:off x="1890" y="8115"/>
              <a:ext cx="117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USUARIO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Text Box 122"/>
            <p:cNvSpPr txBox="1">
              <a:spLocks noChangeArrowheads="1"/>
            </p:cNvSpPr>
            <p:nvPr/>
          </p:nvSpPr>
          <p:spPr bwMode="auto">
            <a:xfrm>
              <a:off x="3195" y="8113"/>
              <a:ext cx="117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USUARIO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Text Box 123"/>
            <p:cNvSpPr txBox="1">
              <a:spLocks noChangeArrowheads="1"/>
            </p:cNvSpPr>
            <p:nvPr/>
          </p:nvSpPr>
          <p:spPr bwMode="auto">
            <a:xfrm>
              <a:off x="4485" y="8115"/>
              <a:ext cx="117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USUARIO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Text Box 124"/>
            <p:cNvSpPr txBox="1">
              <a:spLocks noChangeArrowheads="1"/>
            </p:cNvSpPr>
            <p:nvPr/>
          </p:nvSpPr>
          <p:spPr bwMode="auto">
            <a:xfrm>
              <a:off x="6615" y="8113"/>
              <a:ext cx="117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USUARIO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Text Box 125"/>
            <p:cNvSpPr txBox="1">
              <a:spLocks noChangeArrowheads="1"/>
            </p:cNvSpPr>
            <p:nvPr/>
          </p:nvSpPr>
          <p:spPr bwMode="auto">
            <a:xfrm>
              <a:off x="7905" y="8115"/>
              <a:ext cx="117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USUARIO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Text Box 126"/>
            <p:cNvSpPr txBox="1">
              <a:spLocks noChangeArrowheads="1"/>
            </p:cNvSpPr>
            <p:nvPr/>
          </p:nvSpPr>
          <p:spPr bwMode="auto">
            <a:xfrm>
              <a:off x="9210" y="8113"/>
              <a:ext cx="117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USUARIO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Text Box 127"/>
            <p:cNvSpPr txBox="1">
              <a:spLocks noChangeArrowheads="1"/>
            </p:cNvSpPr>
            <p:nvPr/>
          </p:nvSpPr>
          <p:spPr bwMode="auto">
            <a:xfrm>
              <a:off x="10500" y="8115"/>
              <a:ext cx="117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USUARIO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Text Box 128"/>
            <p:cNvSpPr txBox="1">
              <a:spLocks noChangeArrowheads="1"/>
            </p:cNvSpPr>
            <p:nvPr/>
          </p:nvSpPr>
          <p:spPr bwMode="auto">
            <a:xfrm>
              <a:off x="2600" y="6338"/>
              <a:ext cx="112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VECO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Text Box 129"/>
            <p:cNvSpPr txBox="1">
              <a:spLocks noChangeArrowheads="1"/>
            </p:cNvSpPr>
            <p:nvPr/>
          </p:nvSpPr>
          <p:spPr bwMode="auto">
            <a:xfrm>
              <a:off x="8514" y="6338"/>
              <a:ext cx="112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VECO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72320" cy="7254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CARACTERISTICAS GENERALES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000108"/>
            <a:ext cx="8229600" cy="1143008"/>
          </a:xfrm>
        </p:spPr>
        <p:txBody>
          <a:bodyPr>
            <a:normAutofit/>
          </a:bodyPr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TIENE LA POTENCIALIDAD DE LA MEDIDA CENTRALIZADA</a:t>
            </a:r>
          </a:p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SE INSTALAN LOS EQUIPOS CON LA MINIMA INTERVENSION DEL USUARIO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323" r="6019"/>
          <a:stretch>
            <a:fillRect/>
          </a:stretch>
        </p:blipFill>
        <p:spPr bwMode="auto">
          <a:xfrm>
            <a:off x="2135170" y="2143116"/>
            <a:ext cx="5794416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es-CO" sz="4000" dirty="0" smtClean="0"/>
              <a:t>RESULTADOS</a:t>
            </a:r>
            <a:endParaRPr lang="es-C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785794"/>
            <a:ext cx="8215370" cy="571504"/>
          </a:xfrm>
        </p:spPr>
        <p:txBody>
          <a:bodyPr>
            <a:normAutofit fontScale="85000" lnSpcReduction="10000"/>
          </a:bodyPr>
          <a:lstStyle/>
          <a:p>
            <a:r>
              <a:rPr lang="es-CO" sz="2800" b="1" dirty="0" smtClean="0">
                <a:latin typeface="Arial" pitchFamily="34" charset="0"/>
                <a:cs typeface="Arial" pitchFamily="34" charset="0"/>
              </a:rPr>
              <a:t>SE CREA UNA CURVA DE DEMANDA POR USUARIO</a:t>
            </a:r>
            <a:endParaRPr lang="es-CO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GRAF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8" y="1214422"/>
            <a:ext cx="8215338" cy="455225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57224" y="571501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latin typeface="Arial" pitchFamily="34" charset="0"/>
                <a:cs typeface="Arial" pitchFamily="34" charset="0"/>
              </a:rPr>
              <a:t>POR EL COMPORTAMIENTO DE LA GRAFICA SE DETERMINA EN QUE MOMENTO EL USUARIO ESTA INTERVINIENDO LA ACOMETIDA O EL MEDIDOR</a:t>
            </a:r>
            <a:endParaRPr lang="es-CO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573</Words>
  <Application>Microsoft Office PowerPoint</Application>
  <PresentationFormat>Presentación en pantalla (4:3)</PresentationFormat>
  <Paragraphs>140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CONTENIDO</vt:lpstr>
      <vt:lpstr>EL PROBLEMA DE LAS PERDIDAS DE ENERGÍA</vt:lpstr>
      <vt:lpstr>LA MACROMEDICIÓN </vt:lpstr>
      <vt:lpstr>DONDE ESTÁN LAS ANOMALÍAS?</vt:lpstr>
      <vt:lpstr>EN BUSCA DE UNA NUEVA SOLUCION</vt:lpstr>
      <vt:lpstr>UNA OPCION NOVEDOSA ECONOMICA Y EFICIENTE</vt:lpstr>
      <vt:lpstr>CARACTERISTICAS GENERALES</vt:lpstr>
      <vt:lpstr>RESULTADOS</vt:lpstr>
      <vt:lpstr>TRABAJOS DE REVISION</vt:lpstr>
      <vt:lpstr>RESULTADOS EN CEDENAR S.A. E.S.P. Y COMPAÑÍA ENERGÉTICA DE OCCIDENTE S.A. E.S.P.</vt:lpstr>
      <vt:lpstr>CONCLUSIONES</vt:lpstr>
      <vt:lpstr>Diapositiva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Edgar Realpe</dc:creator>
  <cp:lastModifiedBy>USUARIO</cp:lastModifiedBy>
  <cp:revision>79</cp:revision>
  <dcterms:created xsi:type="dcterms:W3CDTF">2011-11-09T14:11:37Z</dcterms:created>
  <dcterms:modified xsi:type="dcterms:W3CDTF">2011-11-12T23:04:01Z</dcterms:modified>
</cp:coreProperties>
</file>